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95" r:id="rId2"/>
  </p:sldMasterIdLst>
  <p:notesMasterIdLst>
    <p:notesMasterId r:id="rId39"/>
  </p:notesMasterIdLst>
  <p:sldIdLst>
    <p:sldId id="256" r:id="rId3"/>
    <p:sldId id="349" r:id="rId4"/>
    <p:sldId id="350" r:id="rId5"/>
    <p:sldId id="375" r:id="rId6"/>
    <p:sldId id="376" r:id="rId7"/>
    <p:sldId id="351" r:id="rId8"/>
    <p:sldId id="352" r:id="rId9"/>
    <p:sldId id="353" r:id="rId10"/>
    <p:sldId id="355" r:id="rId11"/>
    <p:sldId id="356" r:id="rId12"/>
    <p:sldId id="357" r:id="rId13"/>
    <p:sldId id="378" r:id="rId14"/>
    <p:sldId id="379" r:id="rId15"/>
    <p:sldId id="363" r:id="rId16"/>
    <p:sldId id="358" r:id="rId17"/>
    <p:sldId id="359" r:id="rId18"/>
    <p:sldId id="360" r:id="rId19"/>
    <p:sldId id="370" r:id="rId20"/>
    <p:sldId id="371" r:id="rId21"/>
    <p:sldId id="372" r:id="rId22"/>
    <p:sldId id="373" r:id="rId23"/>
    <p:sldId id="374" r:id="rId24"/>
    <p:sldId id="380" r:id="rId25"/>
    <p:sldId id="381" r:id="rId26"/>
    <p:sldId id="392" r:id="rId27"/>
    <p:sldId id="393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</p:sldIdLst>
  <p:sldSz cx="12192000" cy="6858000"/>
  <p:notesSz cx="6858000" cy="9144000"/>
  <p:custDataLst>
    <p:tags r:id="rId40"/>
  </p:custData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481"/>
    <a:srgbClr val="B8D6CD"/>
    <a:srgbClr val="9AC2B2"/>
    <a:srgbClr val="EA7B00"/>
    <a:srgbClr val="F68100"/>
    <a:srgbClr val="990099"/>
    <a:srgbClr val="0000FF"/>
    <a:srgbClr val="FF8601"/>
    <a:srgbClr val="0033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3784" autoAdjust="0"/>
  </p:normalViewPr>
  <p:slideViewPr>
    <p:cSldViewPr>
      <p:cViewPr varScale="1">
        <p:scale>
          <a:sx n="62" d="100"/>
          <a:sy n="62" d="100"/>
        </p:scale>
        <p:origin x="752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0C93ED49-F01D-47A7-BE11-0D9065DFB07C}" type="datetimeFigureOut">
              <a:rPr lang="en-US"/>
              <a:pPr>
                <a:defRPr/>
              </a:pPr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AC9FE5D4-0EC0-4E46-8BC4-EE1CF176F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8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12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2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FE5D4-0EC0-4E46-8BC4-EE1CF176F47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3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交大教學\97-1\bg-a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/>
        </p:nvSpPr>
        <p:spPr>
          <a:xfrm>
            <a:off x="0" y="4071938"/>
            <a:ext cx="12192000" cy="576262"/>
          </a:xfrm>
          <a:prstGeom prst="rect">
            <a:avLst/>
          </a:prstGeom>
          <a:solidFill>
            <a:srgbClr val="434343">
              <a:alpha val="87843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6" name="Rectangle 11"/>
          <p:cNvSpPr/>
          <p:nvPr/>
        </p:nvSpPr>
        <p:spPr>
          <a:xfrm>
            <a:off x="0" y="4646613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1" lang="zh-TW" sz="2000" b="0" cap="all" spc="150" baseline="0">
                <a:solidFill>
                  <a:schemeClr val="bg1"/>
                </a:solidFill>
                <a:latin typeface="華康粗明體(P)" pitchFamily="18" charset="-120"/>
                <a:ea typeface="華康粗明體(P)" pitchFamily="18" charset="-12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1" lang="zh-TW" sz="1100" b="1">
                <a:solidFill>
                  <a:schemeClr val="accent4">
                    <a:shade val="50000"/>
                  </a:schemeClr>
                </a:solidFill>
                <a:latin typeface="華康細明體" pitchFamily="49" charset="-120"/>
                <a:ea typeface="華康細明體" pitchFamily="49" charset="-120"/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zh-TW" dirty="0"/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0" y="6477000"/>
            <a:ext cx="1360488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D1E79-854E-4755-A03A-1C607AD0A3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1" lang="zh-TW">
                <a:solidFill>
                  <a:srgbClr val="A0A0A0"/>
                </a:solidFill>
              </a:defRPr>
            </a:lvl1pPr>
            <a:extLst/>
          </a:lstStyle>
          <a:p>
            <a:pPr>
              <a:defRPr/>
            </a:pPr>
            <a:fld id="{E1DF794B-39B3-433D-B219-750E2FB6E13E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82346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項: 1 在上，2 在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402336" y="609600"/>
            <a:ext cx="10765536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/>
          </p:nvPr>
        </p:nvSpPr>
        <p:spPr>
          <a:xfrm>
            <a:off x="4023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4023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/>
          </p:nvPr>
        </p:nvSpPr>
        <p:spPr>
          <a:xfrm>
            <a:off x="58887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58887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9" name="Rectangle 4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1E30E-9D74-4A84-A097-66DD8AC7CA6D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0" name="Rectangle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DD9-AD0E-4FE7-B790-CF439F8308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1" name="Rectangle 1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2690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/>
          </p:nvPr>
        </p:nvSpPr>
        <p:spPr>
          <a:xfrm>
            <a:off x="4023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4023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/>
          </p:nvPr>
        </p:nvSpPr>
        <p:spPr>
          <a:xfrm>
            <a:off x="58928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58928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/>
          </p:nvPr>
        </p:nvSpPr>
        <p:spPr>
          <a:xfrm>
            <a:off x="58887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58887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1" name="Rectangle 4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F3680-0180-4CE4-8649-5C75C751E415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2" name="Rectangle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D010B-560D-4CE2-93EB-1D58B17253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98942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項: 1 在左，3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/>
          </p:nvPr>
        </p:nvSpPr>
        <p:spPr>
          <a:xfrm>
            <a:off x="58928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5892800" y="609600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/>
          </p:nvPr>
        </p:nvSpPr>
        <p:spPr>
          <a:xfrm>
            <a:off x="5888736" y="234086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5888736" y="256946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/>
          </p:nvPr>
        </p:nvSpPr>
        <p:spPr>
          <a:xfrm>
            <a:off x="5892800" y="429158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5892800" y="452018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1" name="Rectangle 4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AD014-0447-4AC9-85D0-109F078BE06B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6" name="Rectangle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9DEDA-C3B3-47E1-AB41-129EFA15F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7" name="Rectangle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880889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項: 3 在左，1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/>
          </p:nvPr>
        </p:nvSpPr>
        <p:spPr>
          <a:xfrm>
            <a:off x="5888736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5888736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/>
          </p:nvPr>
        </p:nvSpPr>
        <p:spPr>
          <a:xfrm>
            <a:off x="4064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406400" y="609600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/>
          </p:nvPr>
        </p:nvSpPr>
        <p:spPr>
          <a:xfrm>
            <a:off x="402336" y="234086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402336" y="256946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/>
          </p:nvPr>
        </p:nvSpPr>
        <p:spPr>
          <a:xfrm>
            <a:off x="406400" y="429158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406400" y="452018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1" name="Rectangle 4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2F70-0350-4792-AB28-394DA1D1E24E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2" name="Rectangle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841BF-1FB5-4049-9BA5-C8B323DBE89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7" name="Rectangle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06000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項: 2 在左，3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/>
          </p:nvPr>
        </p:nvSpPr>
        <p:spPr>
          <a:xfrm>
            <a:off x="4023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4023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/>
          </p:nvPr>
        </p:nvSpPr>
        <p:spPr>
          <a:xfrm>
            <a:off x="58928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5892800" y="609600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/>
          </p:nvPr>
        </p:nvSpPr>
        <p:spPr>
          <a:xfrm>
            <a:off x="5888736" y="234086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5888736" y="256946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/>
          </p:nvPr>
        </p:nvSpPr>
        <p:spPr>
          <a:xfrm>
            <a:off x="5892800" y="429158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5892800" y="452018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3" name="Rectangle 4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E0DDB-6E6E-424D-9533-70C3C561388F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4" name="Rectangle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2E597-43A0-45CE-A021-81C0080320E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5" name="Rectangle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383216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項: 3 在左，2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/>
          </p:nvPr>
        </p:nvSpPr>
        <p:spPr>
          <a:xfrm>
            <a:off x="410464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410464" y="609600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/>
          </p:nvPr>
        </p:nvSpPr>
        <p:spPr>
          <a:xfrm>
            <a:off x="406400" y="234086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406400" y="256946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/>
          </p:nvPr>
        </p:nvSpPr>
        <p:spPr>
          <a:xfrm>
            <a:off x="410464" y="4291584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410464" y="4520184"/>
            <a:ext cx="5283200" cy="17282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/>
          </p:nvPr>
        </p:nvSpPr>
        <p:spPr>
          <a:xfrm>
            <a:off x="58928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58928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/>
          </p:nvPr>
        </p:nvSpPr>
        <p:spPr>
          <a:xfrm>
            <a:off x="58887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58887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4" name="Rectangle 4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B0F4D-022B-408E-8513-2688F975076B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7" name="Rectangle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079EF-F9E8-4DD2-9782-E419280FA7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8" name="Rectangle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894514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/>
          <p:nvPr/>
        </p:nvSpPr>
        <p:spPr>
          <a:xfrm>
            <a:off x="1828800" y="14478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31" name="Rectangle 6"/>
          <p:cNvSpPr/>
          <p:nvPr/>
        </p:nvSpPr>
        <p:spPr>
          <a:xfrm>
            <a:off x="1828800" y="38862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32" name="Rectangle 6"/>
          <p:cNvSpPr/>
          <p:nvPr/>
        </p:nvSpPr>
        <p:spPr>
          <a:xfrm>
            <a:off x="4673600" y="14478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36" name="Rectangle 6"/>
          <p:cNvSpPr/>
          <p:nvPr/>
        </p:nvSpPr>
        <p:spPr>
          <a:xfrm>
            <a:off x="4673600" y="38862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42" name="Rectangle 6"/>
          <p:cNvSpPr/>
          <p:nvPr/>
        </p:nvSpPr>
        <p:spPr>
          <a:xfrm>
            <a:off x="7518400" y="14478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43" name="Rectangle 6"/>
          <p:cNvSpPr/>
          <p:nvPr/>
        </p:nvSpPr>
        <p:spPr>
          <a:xfrm>
            <a:off x="7518400" y="3886200"/>
            <a:ext cx="22352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/>
          </p:nvPr>
        </p:nvSpPr>
        <p:spPr>
          <a:xfrm>
            <a:off x="2032000" y="16002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/>
          </p:nvPr>
        </p:nvSpPr>
        <p:spPr>
          <a:xfrm>
            <a:off x="2032000" y="40386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/>
          </p:nvPr>
        </p:nvSpPr>
        <p:spPr>
          <a:xfrm>
            <a:off x="4876800" y="16002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/>
          </p:nvPr>
        </p:nvSpPr>
        <p:spPr>
          <a:xfrm>
            <a:off x="4876800" y="40386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/>
          </p:nvPr>
        </p:nvSpPr>
        <p:spPr>
          <a:xfrm>
            <a:off x="7721600" y="16002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/>
          </p:nvPr>
        </p:nvSpPr>
        <p:spPr>
          <a:xfrm>
            <a:off x="7721600" y="4038600"/>
            <a:ext cx="1828800" cy="685800"/>
          </a:xfrm>
        </p:spPr>
        <p:txBody>
          <a:bodyPr>
            <a:normAutofit/>
          </a:bodyPr>
          <a:lstStyle/>
          <a:p>
            <a:pPr lv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/>
          </p:nvPr>
        </p:nvSpPr>
        <p:spPr>
          <a:xfrm>
            <a:off x="2032000" y="28956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/>
          </p:nvPr>
        </p:nvSpPr>
        <p:spPr>
          <a:xfrm>
            <a:off x="2032000" y="53340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/>
          </p:nvPr>
        </p:nvSpPr>
        <p:spPr>
          <a:xfrm>
            <a:off x="4876800" y="28956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/>
          </p:nvPr>
        </p:nvSpPr>
        <p:spPr>
          <a:xfrm>
            <a:off x="4876800" y="53340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/>
          </p:nvPr>
        </p:nvSpPr>
        <p:spPr>
          <a:xfrm>
            <a:off x="7721600" y="28956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/>
          </p:nvPr>
        </p:nvSpPr>
        <p:spPr>
          <a:xfrm>
            <a:off x="7721600" y="5334000"/>
            <a:ext cx="1828800" cy="304800"/>
          </a:xfrm>
        </p:spPr>
        <p:txBody>
          <a:bodyPr anchor="ctr"/>
          <a:lstStyle>
            <a:lvl1pPr algn="ctr" eaLnBrk="1" latinLnBrk="0" hangingPunct="1">
              <a:defRPr kumimoji="1" lang="zh-TW" b="1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/>
          </p:nvPr>
        </p:nvSpPr>
        <p:spPr>
          <a:xfrm>
            <a:off x="2032000" y="32004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/>
          </p:nvPr>
        </p:nvSpPr>
        <p:spPr>
          <a:xfrm>
            <a:off x="2032000" y="56388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/>
          </p:nvPr>
        </p:nvSpPr>
        <p:spPr>
          <a:xfrm>
            <a:off x="4876800" y="32004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/>
          </p:nvPr>
        </p:nvSpPr>
        <p:spPr>
          <a:xfrm>
            <a:off x="4876800" y="56388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/>
          </p:nvPr>
        </p:nvSpPr>
        <p:spPr>
          <a:xfrm>
            <a:off x="7721600" y="32004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/>
          </p:nvPr>
        </p:nvSpPr>
        <p:spPr>
          <a:xfrm>
            <a:off x="7721600" y="5638800"/>
            <a:ext cx="18288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/>
          </p:nvPr>
        </p:nvSpPr>
        <p:spPr>
          <a:xfrm>
            <a:off x="2032000" y="22860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/>
          </p:nvPr>
        </p:nvSpPr>
        <p:spPr>
          <a:xfrm>
            <a:off x="2032000" y="47244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/>
          </p:nvPr>
        </p:nvSpPr>
        <p:spPr>
          <a:xfrm>
            <a:off x="4876800" y="22860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/>
          </p:nvPr>
        </p:nvSpPr>
        <p:spPr>
          <a:xfrm>
            <a:off x="4876800" y="47244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/>
          </p:nvPr>
        </p:nvSpPr>
        <p:spPr>
          <a:xfrm>
            <a:off x="7721600" y="22860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/>
          </p:nvPr>
        </p:nvSpPr>
        <p:spPr>
          <a:xfrm>
            <a:off x="7721600" y="4724400"/>
            <a:ext cx="1828800" cy="609600"/>
          </a:xfrm>
        </p:spPr>
        <p:txBody>
          <a:bodyPr anchor="ctr"/>
          <a:lstStyle>
            <a:lvl1pPr algn="ctr" eaLnBrk="1" latinLnBrk="0" hangingPunct="1">
              <a:defRPr kumimoji="1" lang="zh-TW" sz="8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406400" y="381000"/>
            <a:ext cx="10769600" cy="838200"/>
          </a:xfrm>
        </p:spPr>
        <p:txBody>
          <a:bodyPr/>
          <a:lstStyle>
            <a:lvl1pPr eaLnBrk="1" latinLnBrk="0" hangingPunct="1">
              <a:defRPr kumimoji="1" lang="zh-TW" sz="12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5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411A981-01A3-4102-9E6C-FC5CB32261B3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46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68959-047E-48D0-A25C-B38CFCB4C0E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7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78683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000FE-D03C-4A88-99C3-3E4B7A604F86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DD20A-C560-427E-B2E7-AE322C9777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525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ABE83-1785-490B-89EF-8492BEDD3EFB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F6FE-C0F9-44F8-8C82-EE29E7D2D43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750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FDC7A-37B7-47A8-ACC3-5C20D2E95212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A9850-0070-4C11-8C29-CA26C3215D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49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11583988" y="357188"/>
            <a:ext cx="46196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>
                <a:solidFill>
                  <a:schemeClr val="bg1"/>
                </a:solidFill>
                <a:latin typeface="Calibri" panose="020F0502020204030204" pitchFamily="34" charset="0"/>
              </a:rPr>
              <a:t>Communication Technology Workshop</a:t>
            </a:r>
            <a:endParaRPr kumimoji="0" lang="zh-TW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76232"/>
          </a:xfrm>
          <a:gradFill flip="none" rotWithShape="1">
            <a:gsLst>
              <a:gs pos="0">
                <a:schemeClr val="accent6">
                  <a:shade val="75000"/>
                  <a:shade val="30000"/>
                  <a:satMod val="115000"/>
                </a:schemeClr>
              </a:gs>
              <a:gs pos="50000">
                <a:schemeClr val="accent6">
                  <a:shade val="75000"/>
                  <a:shade val="67500"/>
                  <a:satMod val="115000"/>
                </a:schemeClr>
              </a:gs>
              <a:gs pos="100000">
                <a:schemeClr val="accent6">
                  <a:shade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>
            <a:lvl1pPr eaLnBrk="1" latinLnBrk="0" hangingPunct="1">
              <a:defRPr kumimoji="1" lang="zh-TW" sz="2800" b="0">
                <a:solidFill>
                  <a:schemeClr val="bg1"/>
                </a:solidFill>
                <a:latin typeface="華康粗明體(P)" pitchFamily="18" charset="-120"/>
                <a:ea typeface="華康粗明體(P)" pitchFamily="18" charset="-120"/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7"/>
          </p:nvPr>
        </p:nvSpPr>
        <p:spPr>
          <a:xfrm>
            <a:off x="406400" y="1071546"/>
            <a:ext cx="10769600" cy="5176854"/>
          </a:xfrm>
        </p:spPr>
        <p:txBody>
          <a:bodyPr/>
          <a:lstStyle>
            <a:lvl1pPr marL="457200" indent="-457200"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"/>
              <a:defRPr sz="1800">
                <a:latin typeface="微軟正黑體" pitchFamily="34" charset="-120"/>
                <a:ea typeface="微軟正黑體" pitchFamily="34" charset="-120"/>
              </a:defRPr>
            </a:lvl2pPr>
            <a:lvl3pPr>
              <a:defRPr sz="1600">
                <a:latin typeface="微軟正黑體" pitchFamily="34" charset="-120"/>
                <a:ea typeface="微軟正黑體" pitchFamily="34" charset="-120"/>
              </a:defRPr>
            </a:lvl3pPr>
            <a:lvl4pPr>
              <a:defRPr sz="1400">
                <a:latin typeface="微軟正黑體" pitchFamily="34" charset="-120"/>
                <a:ea typeface="微軟正黑體" pitchFamily="34" charset="-120"/>
              </a:defRPr>
            </a:lvl4pPr>
            <a:lvl5pPr>
              <a:defRPr sz="1200">
                <a:latin typeface="微軟正黑體" pitchFamily="34" charset="-120"/>
                <a:ea typeface="微軟正黑體" pitchFamily="34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BF74F46-714C-4AE5-947A-03B451915D78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6" name="Rectangle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B69C8-5F52-43F3-B42C-CAFE3D65F0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Rectangle 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698209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AC60A-1165-412C-AB33-440F07884B84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ED6D4-C1F0-473B-877B-5024B23A0F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707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B9CAD-3AFF-43D9-8012-8CD102D1B768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2C5B8-0F15-4054-BD9F-6CECC784CB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419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777D7-1E6D-44BE-8319-E314B31F1A98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E8660-477D-4852-A81B-0884ADE8AF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521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8F6AE-F23A-410D-BA6D-7F6DE7E64813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A9926-1E9C-4ED7-A9B4-2131979AAC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866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44F46-1326-4258-A0F6-3F6938E1005A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B606E-2EFE-44C2-96F2-A6AC64C4D9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950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將圖片拖曳至版面配置區或按一下圖示以新增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CC6C9-CADB-4EF1-89F0-A7210436A068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1DCE5-2212-4762-B1AF-349EDB8467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5686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03641-462E-419A-91C1-0CFD1DA29607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B3698-6F28-4BFF-A326-447F722EF5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307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13C65-8210-4279-9849-FB7D656957D6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6D91B-C1EF-4C24-820D-A197023909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025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>
            <a:spLocks noChangeArrowheads="1"/>
          </p:cNvSpPr>
          <p:nvPr/>
        </p:nvSpPr>
        <p:spPr bwMode="auto">
          <a:xfrm>
            <a:off x="11584287" y="357189"/>
            <a:ext cx="461665" cy="369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1"/>
                </a:solidFill>
                <a:latin typeface="Calibri" panose="020F0502020204030204" pitchFamily="34" charset="0"/>
              </a:rPr>
              <a:t>Communication Technology Workshop</a:t>
            </a:r>
            <a:endParaRPr kumimoji="0" lang="zh-TW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76232"/>
          </a:xfrm>
          <a:gradFill flip="none" rotWithShape="1">
            <a:gsLst>
              <a:gs pos="0">
                <a:schemeClr val="accent6">
                  <a:shade val="75000"/>
                  <a:shade val="30000"/>
                  <a:satMod val="115000"/>
                </a:schemeClr>
              </a:gs>
              <a:gs pos="50000">
                <a:schemeClr val="accent6">
                  <a:shade val="75000"/>
                  <a:shade val="67500"/>
                  <a:satMod val="115000"/>
                </a:schemeClr>
              </a:gs>
              <a:gs pos="100000">
                <a:schemeClr val="accent6">
                  <a:shade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>
            <a:lvl1pPr eaLnBrk="1" latinLnBrk="0" hangingPunct="1">
              <a:defRPr kumimoji="1" lang="zh-TW" sz="2800" b="0">
                <a:solidFill>
                  <a:schemeClr val="bg1"/>
                </a:solidFill>
                <a:latin typeface="華康粗明體(P)" pitchFamily="18" charset="-120"/>
                <a:ea typeface="華康粗明體(P)" pitchFamily="18" charset="-120"/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7"/>
          </p:nvPr>
        </p:nvSpPr>
        <p:spPr>
          <a:xfrm>
            <a:off x="406400" y="1071546"/>
            <a:ext cx="10769600" cy="5176854"/>
          </a:xfrm>
        </p:spPr>
        <p:txBody>
          <a:bodyPr/>
          <a:lstStyle>
            <a:lvl1pPr marL="457200" indent="-457200"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"/>
              <a:defRPr sz="1800">
                <a:latin typeface="微軟正黑體" pitchFamily="34" charset="-120"/>
                <a:ea typeface="微軟正黑體" pitchFamily="34" charset="-120"/>
              </a:defRPr>
            </a:lvl2pPr>
            <a:lvl3pPr>
              <a:defRPr sz="1600">
                <a:latin typeface="微軟正黑體" pitchFamily="34" charset="-120"/>
                <a:ea typeface="微軟正黑體" pitchFamily="34" charset="-120"/>
              </a:defRPr>
            </a:lvl3pPr>
            <a:lvl4pPr>
              <a:defRPr sz="1400">
                <a:latin typeface="微軟正黑體" pitchFamily="34" charset="-120"/>
                <a:ea typeface="微軟正黑體" pitchFamily="34" charset="-120"/>
              </a:defRPr>
            </a:lvl4pPr>
            <a:lvl5pPr>
              <a:defRPr sz="1200">
                <a:latin typeface="微軟正黑體" pitchFamily="34" charset="-120"/>
                <a:ea typeface="微軟正黑體" pitchFamily="34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9C04060-5C6A-4451-AE46-685358DBABED}" type="datetimeFigureOut">
              <a:rPr lang="zh-TW" altLang="en-US"/>
              <a:pPr>
                <a:defRPr/>
              </a:pPr>
              <a:t>2022/2/23</a:t>
            </a:fld>
            <a:endParaRPr altLang="en-US"/>
          </a:p>
        </p:txBody>
      </p:sp>
      <p:sp>
        <p:nvSpPr>
          <p:cNvPr id="6" name="Rectangle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16D905-DE1C-40B7-8D01-A7F6334A14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Rectangle 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293163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>
            <a:spLocks noChangeArrowheads="1"/>
          </p:cNvSpPr>
          <p:nvPr/>
        </p:nvSpPr>
        <p:spPr bwMode="auto">
          <a:xfrm>
            <a:off x="11584287" y="357188"/>
            <a:ext cx="461665" cy="410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1"/>
                </a:solidFill>
                <a:latin typeface="Calibri" panose="020F0502020204030204" pitchFamily="34" charset="0"/>
              </a:rPr>
              <a:t>Communication and Technology Workshop</a:t>
            </a:r>
            <a:endParaRPr kumimoji="0" lang="zh-TW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76232"/>
          </a:xfrm>
          <a:gradFill flip="none" rotWithShape="1">
            <a:gsLst>
              <a:gs pos="0">
                <a:schemeClr val="accent6">
                  <a:shade val="75000"/>
                  <a:shade val="30000"/>
                  <a:satMod val="115000"/>
                </a:schemeClr>
              </a:gs>
              <a:gs pos="50000">
                <a:schemeClr val="accent6">
                  <a:shade val="75000"/>
                  <a:shade val="67500"/>
                  <a:satMod val="115000"/>
                </a:schemeClr>
              </a:gs>
              <a:gs pos="100000">
                <a:schemeClr val="accent6">
                  <a:shade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>
            <a:lvl1pPr eaLnBrk="1" latinLnBrk="0" hangingPunct="1">
              <a:buNone/>
              <a:defRPr kumimoji="1" lang="zh-TW" sz="2800" b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7"/>
          </p:nvPr>
        </p:nvSpPr>
        <p:spPr>
          <a:xfrm>
            <a:off x="406400" y="1071546"/>
            <a:ext cx="10769600" cy="5176854"/>
          </a:xfrm>
        </p:spPr>
        <p:txBody>
          <a:bodyPr/>
          <a:lstStyle>
            <a:lvl1pPr marL="457200" indent="-457200"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"/>
              <a:defRPr sz="1800">
                <a:latin typeface="微軟正黑體" pitchFamily="34" charset="-120"/>
                <a:ea typeface="微軟正黑體" pitchFamily="34" charset="-120"/>
              </a:defRPr>
            </a:lvl2pPr>
            <a:lvl3pPr>
              <a:defRPr sz="1600">
                <a:latin typeface="微軟正黑體" pitchFamily="34" charset="-120"/>
                <a:ea typeface="微軟正黑體" pitchFamily="34" charset="-120"/>
              </a:defRPr>
            </a:lvl3pPr>
            <a:lvl4pPr>
              <a:defRPr sz="1400">
                <a:latin typeface="微軟正黑體" pitchFamily="34" charset="-120"/>
                <a:ea typeface="微軟正黑體" pitchFamily="34" charset="-120"/>
              </a:defRPr>
            </a:lvl4pPr>
            <a:lvl5pPr>
              <a:defRPr sz="1200">
                <a:latin typeface="微軟正黑體" pitchFamily="34" charset="-120"/>
                <a:ea typeface="微軟正黑體" pitchFamily="34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040CB56-A9E1-4248-B8BD-0E677E71BEAC}" type="datetimeFigureOut">
              <a:rPr lang="zh-TW" altLang="en-US"/>
              <a:pPr>
                <a:defRPr/>
              </a:pPr>
              <a:t>2022/2/23</a:t>
            </a:fld>
            <a:endParaRPr altLang="en-US"/>
          </a:p>
        </p:txBody>
      </p:sp>
      <p:sp>
        <p:nvSpPr>
          <p:cNvPr id="6" name="Rectangle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5C8C1E67-338A-4C3F-AB45-AB32766A8C97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7" name="Rectangle 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46984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414528" y="381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406400" y="838200"/>
            <a:ext cx="98552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414528" y="1295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414528" y="1752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 baseline="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414528" y="2209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 baseline="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414528" y="2667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414528" y="3124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414528" y="3581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414528" y="4038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 baseline="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414528" y="4495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414528" y="4953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414528" y="5410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10261600" y="3810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10261600" y="8382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10261600" y="12954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10261600" y="17526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10261600" y="22098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10261600" y="26670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10261600" y="31242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10261600" y="35814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10261600" y="40386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10261600" y="44958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10261600" y="49530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10261600" y="54102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414528" y="5867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1" lang="zh-TW" sz="1100"/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10261600" y="5867400"/>
            <a:ext cx="9144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1" lang="zh-TW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1" lang="zh-TW" sz="1100"/>
            </a:lvl1pPr>
            <a:extLst/>
          </a:lstStyle>
          <a:p>
            <a:pPr>
              <a:defRPr/>
            </a:pPr>
            <a:fld id="{549F1989-F932-4626-8221-786A7646B117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BEA0B-6600-445E-94D0-38602CF304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274599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>
            <a:spLocks noChangeArrowheads="1"/>
          </p:cNvSpPr>
          <p:nvPr/>
        </p:nvSpPr>
        <p:spPr bwMode="auto">
          <a:xfrm>
            <a:off x="11584287" y="357188"/>
            <a:ext cx="461665" cy="410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1"/>
                </a:solidFill>
                <a:latin typeface="Calibri" panose="020F0502020204030204" pitchFamily="34" charset="0"/>
              </a:rPr>
              <a:t>Communication and Technology Workshop</a:t>
            </a:r>
            <a:endParaRPr kumimoji="0" lang="zh-TW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76232"/>
          </a:xfrm>
          <a:gradFill flip="none" rotWithShape="1">
            <a:gsLst>
              <a:gs pos="0">
                <a:schemeClr val="accent6">
                  <a:shade val="75000"/>
                  <a:shade val="30000"/>
                  <a:satMod val="115000"/>
                </a:schemeClr>
              </a:gs>
              <a:gs pos="50000">
                <a:schemeClr val="accent6">
                  <a:shade val="75000"/>
                  <a:shade val="67500"/>
                  <a:satMod val="115000"/>
                </a:schemeClr>
              </a:gs>
              <a:gs pos="100000">
                <a:schemeClr val="accent6">
                  <a:shade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>
            <a:lvl1pPr eaLnBrk="1" latinLnBrk="0" hangingPunct="1">
              <a:buNone/>
              <a:defRPr kumimoji="1" lang="zh-TW" sz="2800" b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7"/>
          </p:nvPr>
        </p:nvSpPr>
        <p:spPr>
          <a:xfrm>
            <a:off x="406400" y="1071546"/>
            <a:ext cx="10769600" cy="5176854"/>
          </a:xfrm>
        </p:spPr>
        <p:txBody>
          <a:bodyPr/>
          <a:lstStyle>
            <a:lvl1pPr marL="457200" indent="-457200"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"/>
              <a:defRPr sz="1800">
                <a:latin typeface="微軟正黑體" pitchFamily="34" charset="-120"/>
                <a:ea typeface="微軟正黑體" pitchFamily="34" charset="-120"/>
              </a:defRPr>
            </a:lvl2pPr>
            <a:lvl3pPr>
              <a:defRPr sz="1600">
                <a:latin typeface="微軟正黑體" pitchFamily="34" charset="-120"/>
                <a:ea typeface="微軟正黑體" pitchFamily="34" charset="-120"/>
              </a:defRPr>
            </a:lvl3pPr>
            <a:lvl4pPr>
              <a:defRPr sz="1400">
                <a:latin typeface="微軟正黑體" pitchFamily="34" charset="-120"/>
                <a:ea typeface="微軟正黑體" pitchFamily="34" charset="-120"/>
              </a:defRPr>
            </a:lvl4pPr>
            <a:lvl5pPr>
              <a:defRPr sz="1200">
                <a:latin typeface="微軟正黑體" pitchFamily="34" charset="-120"/>
                <a:ea typeface="微軟正黑體" pitchFamily="34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040CB56-A9E1-4248-B8BD-0E677E71BEAC}" type="datetimeFigureOut">
              <a:rPr lang="zh-TW" altLang="en-US"/>
              <a:pPr>
                <a:defRPr/>
              </a:pPr>
              <a:t>2022/2/23</a:t>
            </a:fld>
            <a:endParaRPr altLang="en-US"/>
          </a:p>
        </p:txBody>
      </p:sp>
      <p:sp>
        <p:nvSpPr>
          <p:cNvPr id="6" name="Rectangle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5C8C1E67-338A-4C3F-AB45-AB32766A8C97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7" name="Rectangle 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420433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>
            <a:spLocks noChangeArrowheads="1"/>
          </p:cNvSpPr>
          <p:nvPr/>
        </p:nvSpPr>
        <p:spPr bwMode="auto">
          <a:xfrm>
            <a:off x="11584287" y="357188"/>
            <a:ext cx="461665" cy="410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1"/>
                </a:solidFill>
                <a:latin typeface="Calibri" panose="020F0502020204030204" pitchFamily="34" charset="0"/>
              </a:rPr>
              <a:t>Communication and Technology Workshop</a:t>
            </a:r>
            <a:endParaRPr kumimoji="0" lang="zh-TW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76232"/>
          </a:xfrm>
          <a:gradFill flip="none" rotWithShape="1">
            <a:gsLst>
              <a:gs pos="0">
                <a:schemeClr val="accent6">
                  <a:shade val="75000"/>
                  <a:shade val="30000"/>
                  <a:satMod val="115000"/>
                </a:schemeClr>
              </a:gs>
              <a:gs pos="50000">
                <a:schemeClr val="accent6">
                  <a:shade val="75000"/>
                  <a:shade val="67500"/>
                  <a:satMod val="115000"/>
                </a:schemeClr>
              </a:gs>
              <a:gs pos="100000">
                <a:schemeClr val="accent6">
                  <a:shade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>
            <a:lvl1pPr eaLnBrk="1" latinLnBrk="0" hangingPunct="1">
              <a:buNone/>
              <a:defRPr kumimoji="1" lang="zh-TW" sz="2800" b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7"/>
          </p:nvPr>
        </p:nvSpPr>
        <p:spPr>
          <a:xfrm>
            <a:off x="406400" y="1071546"/>
            <a:ext cx="10769600" cy="5176854"/>
          </a:xfrm>
        </p:spPr>
        <p:txBody>
          <a:bodyPr/>
          <a:lstStyle>
            <a:lvl1pPr marL="457200" indent="-457200"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"/>
              <a:defRPr sz="1800">
                <a:latin typeface="微軟正黑體" pitchFamily="34" charset="-120"/>
                <a:ea typeface="微軟正黑體" pitchFamily="34" charset="-120"/>
              </a:defRPr>
            </a:lvl2pPr>
            <a:lvl3pPr>
              <a:defRPr sz="1600">
                <a:latin typeface="微軟正黑體" pitchFamily="34" charset="-120"/>
                <a:ea typeface="微軟正黑體" pitchFamily="34" charset="-120"/>
              </a:defRPr>
            </a:lvl3pPr>
            <a:lvl4pPr>
              <a:defRPr sz="1400">
                <a:latin typeface="微軟正黑體" pitchFamily="34" charset="-120"/>
                <a:ea typeface="微軟正黑體" pitchFamily="34" charset="-120"/>
              </a:defRPr>
            </a:lvl4pPr>
            <a:lvl5pPr>
              <a:defRPr sz="1200">
                <a:latin typeface="微軟正黑體" pitchFamily="34" charset="-120"/>
                <a:ea typeface="微軟正黑體" pitchFamily="34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040CB56-A9E1-4248-B8BD-0E677E71BEAC}" type="datetimeFigureOut">
              <a:rPr lang="zh-TW" altLang="en-US"/>
              <a:pPr>
                <a:defRPr/>
              </a:pPr>
              <a:t>2022/2/23</a:t>
            </a:fld>
            <a:endParaRPr altLang="en-US"/>
          </a:p>
        </p:txBody>
      </p:sp>
      <p:sp>
        <p:nvSpPr>
          <p:cNvPr id="6" name="Rectangle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5C8C1E67-338A-4C3F-AB45-AB32766A8C97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7" name="Rectangle 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32306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小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4" name="Rectangle 10"/>
          <p:cNvSpPr/>
          <p:nvPr/>
        </p:nvSpPr>
        <p:spPr>
          <a:xfrm>
            <a:off x="0" y="4646613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1" lang="zh-TW" sz="2000" b="0" cap="all" spc="150" baseline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1" lang="zh-TW">
                <a:solidFill>
                  <a:srgbClr val="A0A0A0"/>
                </a:solidFill>
              </a:defRPr>
            </a:lvl1pPr>
            <a:extLst/>
          </a:lstStyle>
          <a:p>
            <a:pPr>
              <a:defRPr/>
            </a:pPr>
            <a:fld id="{1FD2AEE2-BD9D-49BF-AD8E-25DFC1979509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>
          <a:xfrm>
            <a:off x="3606800" y="6477000"/>
            <a:ext cx="4978400" cy="304800"/>
          </a:xfrm>
        </p:spPr>
        <p:txBody>
          <a:bodyPr/>
          <a:lstStyle>
            <a:lvl1pPr eaLnBrk="1" latinLnBrk="0" hangingPunct="1">
              <a:defRPr kumimoji="1" lang="zh-TW"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endParaRPr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0" y="6477000"/>
            <a:ext cx="1360488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683BF-3FDB-4CEA-B74D-D315BCF0E0C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07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987BC-159C-44D7-A7E2-820D8398C4E9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E0B4A-06CE-4335-80BB-1A9F0B8270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Rectangle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01000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107696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1E529-E687-44C3-9803-6F29588EEECE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A9A6C-EB0C-4AE3-A01C-4A171FB8FF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99001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/>
          </p:nvPr>
        </p:nvSpPr>
        <p:spPr>
          <a:xfrm>
            <a:off x="5888736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5888736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7" name="Rectangle 4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F6BA5-0E82-408E-B77F-4A0F3B88C0BB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8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74461-3058-4E8E-AA68-DD83BF76F4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Rectangle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56773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項: 2 在左，1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/>
          </p:nvPr>
        </p:nvSpPr>
        <p:spPr>
          <a:xfrm>
            <a:off x="4023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023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/>
          </p:nvPr>
        </p:nvSpPr>
        <p:spPr>
          <a:xfrm>
            <a:off x="5888736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5888736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0" name="Rectangle 4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EEDFA-4972-431E-9DF4-EAF26D40985E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1" name="Rectangle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858AF-B7A6-4D6F-AF1D-24BC3B1D03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33785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項: 1 在左，2 在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406400" y="609600"/>
            <a:ext cx="5283200" cy="5638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/>
          </p:nvPr>
        </p:nvSpPr>
        <p:spPr>
          <a:xfrm>
            <a:off x="5892800" y="381000"/>
            <a:ext cx="5283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5892800" y="609600"/>
            <a:ext cx="5283200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/>
          </p:nvPr>
        </p:nvSpPr>
        <p:spPr>
          <a:xfrm>
            <a:off x="58887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1" lang="zh-TW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5888736" y="3547872"/>
            <a:ext cx="5287264" cy="27066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9" name="Rectangle 4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6A6A7-A3A1-4083-BFA3-D2B4D5C8FA02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10" name="Rectangle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3C9CC-0CCE-4C63-8732-92E00E5F7C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1" name="Rectangl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1525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k.h.cheng\桌面\Web_1024x768.jp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314" r="3849"/>
          <a:stretch>
            <a:fillRect/>
          </a:stretch>
        </p:blipFill>
        <p:spPr bwMode="auto">
          <a:xfrm>
            <a:off x="96981" y="0"/>
            <a:ext cx="12095019" cy="6858000"/>
          </a:xfrm>
          <a:prstGeom prst="rect">
            <a:avLst/>
          </a:prstGeom>
          <a:noFill/>
        </p:spPr>
      </p:pic>
      <p:sp>
        <p:nvSpPr>
          <p:cNvPr id="10" name="Rectangle 10"/>
          <p:cNvSpPr/>
          <p:nvPr/>
        </p:nvSpPr>
        <p:spPr>
          <a:xfrm>
            <a:off x="11480800" y="0"/>
            <a:ext cx="711200" cy="6858000"/>
          </a:xfrm>
          <a:prstGeom prst="rect">
            <a:avLst/>
          </a:prstGeom>
          <a:solidFill>
            <a:srgbClr val="F68100">
              <a:alpha val="80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11480800" y="381000"/>
            <a:ext cx="711200" cy="5867400"/>
          </a:xfrm>
          <a:prstGeom prst="rect">
            <a:avLst/>
          </a:prstGeom>
        </p:spPr>
        <p:txBody>
          <a:bodyPr vert="vert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 bwMode="auto">
          <a:xfrm>
            <a:off x="406400" y="381000"/>
            <a:ext cx="1076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9347200" y="76200"/>
            <a:ext cx="1828800" cy="2286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1" lang="zh-TW" sz="1000">
                <a:solidFill>
                  <a:schemeClr val="tx1">
                    <a:tint val="65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4E727B2E-B147-4A0B-A66D-CD7AD9642291}" type="datetimeFigureOut">
              <a:rPr lang="en-US" altLang="en-US"/>
              <a:pPr>
                <a:defRPr/>
              </a:pPr>
              <a:t>2/23/2022</a:t>
            </a:fld>
            <a:endParaRPr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9828213" y="6473825"/>
            <a:ext cx="1320800" cy="304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7A0573BA-1E25-435E-B127-48AC65CC17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rgbClr val="F68100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4762500" y="6477000"/>
            <a:ext cx="4978400" cy="3048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1" lang="zh-TW" sz="1000">
                <a:solidFill>
                  <a:sysClr val="windowText" lastClr="000000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8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sz="2400" cap="small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新細明體" pitchFamily="18" charset="-120"/>
        </a:defRPr>
      </a:lvl9pPr>
      <a:extLst/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lang="zh-TW" sz="11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lang="zh-TW" sz="11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lang="zh-TW" sz="11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lang="zh-TW" sz="11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lang="zh-TW" sz="11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1" lang="zh-TW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1" lang="zh-TW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1" lang="zh-TW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1" lang="zh-TW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lang="zh-TW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charset="0"/>
                <a:ea typeface="Mangal" charset="0"/>
              </a:defRPr>
            </a:lvl1pPr>
          </a:lstStyle>
          <a:p>
            <a:pPr>
              <a:defRPr/>
            </a:pPr>
            <a:fld id="{14CD1753-4210-4C82-B0E1-49704382A7AA}" type="datetimeFigureOut">
              <a:rPr lang="mr-IN" altLang="en-US"/>
              <a:pPr>
                <a:defRPr/>
              </a:pPr>
              <a:t>23-02-2022</a:t>
            </a:fld>
            <a:endParaRPr lang="mr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8BCF8CCA-F49B-4C4D-9BB4-1B341770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9" r:id="rId12"/>
    <p:sldLayoutId id="2147484092" r:id="rId13"/>
    <p:sldLayoutId id="2147484093" r:id="rId14"/>
    <p:sldLayoutId id="2147484094" r:id="rId1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w.godaddy.com/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loud.nchu.edu.tw/vm_main.html" TargetMode="Externa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標題 1"/>
          <p:cNvSpPr>
            <a:spLocks noGrp="1"/>
          </p:cNvSpPr>
          <p:nvPr>
            <p:ph type="ctrTitle"/>
          </p:nvPr>
        </p:nvSpPr>
        <p:spPr>
          <a:xfrm>
            <a:off x="6526213" y="3717032"/>
            <a:ext cx="4898379" cy="905768"/>
          </a:xfrm>
        </p:spPr>
        <p:txBody>
          <a:bodyPr/>
          <a:lstStyle/>
          <a:p>
            <a:pPr algn="l" eaLnBrk="1" hangingPunct="1">
              <a:lnSpc>
                <a:spcPct val="100000"/>
              </a:lnSpc>
            </a:pP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主題／</a:t>
            </a:r>
            <a:r>
              <a:rPr lang="en-US" altLang="zh-TW" sz="2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標籤語法</a:t>
            </a:r>
          </a:p>
        </p:txBody>
      </p:sp>
      <p:sp>
        <p:nvSpPr>
          <p:cNvPr id="50178" name="副標題 2"/>
          <p:cNvSpPr>
            <a:spLocks noGrp="1"/>
          </p:cNvSpPr>
          <p:nvPr>
            <p:ph type="subTitle" idx="1"/>
          </p:nvPr>
        </p:nvSpPr>
        <p:spPr>
          <a:xfrm>
            <a:off x="6542037" y="4941168"/>
            <a:ext cx="5154762" cy="504056"/>
          </a:xfrm>
        </p:spPr>
        <p:txBody>
          <a:bodyPr/>
          <a:lstStyle/>
          <a:p>
            <a:pPr algn="l" eaLnBrk="1" hangingPunct="1"/>
            <a:r>
              <a:rPr lang="zh-TW" altLang="en-US" sz="1800" dirty="0">
                <a:solidFill>
                  <a:srgbClr val="5C5C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授課教師：圖書資訊學研究所 鄭琨鴻副教授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98213"/>
            <a:ext cx="5400600" cy="625978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9F44DEC-8F82-440E-B227-85ABD9C5F203}"/>
              </a:ext>
            </a:extLst>
          </p:cNvPr>
          <p:cNvSpPr txBox="1">
            <a:spLocks/>
          </p:cNvSpPr>
          <p:nvPr/>
        </p:nvSpPr>
        <p:spPr bwMode="auto">
          <a:xfrm>
            <a:off x="6491011" y="1556792"/>
            <a:ext cx="525841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新細明體" charset="-12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kumimoji="0" lang="zh-TW" altLang="en-US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ECDF466C-46C1-4FCC-8C56-318656B9AE68}"/>
              </a:ext>
            </a:extLst>
          </p:cNvPr>
          <p:cNvSpPr txBox="1">
            <a:spLocks/>
          </p:cNvSpPr>
          <p:nvPr/>
        </p:nvSpPr>
        <p:spPr>
          <a:xfrm>
            <a:off x="0" y="2708920"/>
            <a:ext cx="11490648" cy="958205"/>
          </a:xfrm>
          <a:prstGeom prst="rect">
            <a:avLst/>
          </a:prstGeom>
          <a:noFill/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Dreamweaver</a:t>
            </a:r>
            <a:r>
              <a:rPr kumimoji="0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定義網站</a:t>
            </a:r>
          </a:p>
        </p:txBody>
      </p:sp>
    </p:spTree>
    <p:extLst>
      <p:ext uri="{BB962C8B-B14F-4D97-AF65-F5344CB8AC3E}">
        <p14:creationId xmlns:p14="http://schemas.microsoft.com/office/powerpoint/2010/main" val="55011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5738738-9990-4E7D-A872-2071C5C7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124744"/>
            <a:ext cx="5899654" cy="4560677"/>
          </a:xfrm>
          <a:prstGeom prst="rect">
            <a:avLst/>
          </a:prstGeom>
        </p:spPr>
      </p:pic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新增網站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FB4E178-A429-41FC-987C-3682E2B1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66" y="1124744"/>
            <a:ext cx="5140100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77F7F51-8357-4316-88B8-09ACF8CFE9DD}"/>
              </a:ext>
            </a:extLst>
          </p:cNvPr>
          <p:cNvSpPr/>
          <p:nvPr/>
        </p:nvSpPr>
        <p:spPr>
          <a:xfrm>
            <a:off x="3129933" y="1131962"/>
            <a:ext cx="2390003" cy="352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EC3AA1A-0478-4C12-A009-205931ED09AF}"/>
              </a:ext>
            </a:extLst>
          </p:cNvPr>
          <p:cNvCxnSpPr>
            <a:cxnSpLocks/>
          </p:cNvCxnSpPr>
          <p:nvPr/>
        </p:nvCxnSpPr>
        <p:spPr>
          <a:xfrm>
            <a:off x="4727848" y="1628800"/>
            <a:ext cx="1512168" cy="86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1E7BA18-87B2-4827-ACB9-F93CC82C6D94}"/>
              </a:ext>
            </a:extLst>
          </p:cNvPr>
          <p:cNvSpPr/>
          <p:nvPr/>
        </p:nvSpPr>
        <p:spPr>
          <a:xfrm>
            <a:off x="7248128" y="2492896"/>
            <a:ext cx="3960440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6F5382D-1AD6-4DFA-AF60-2F9E2090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4704606"/>
            <a:ext cx="2872989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CCDE4D9-1D38-4AF8-861F-D9ABF6E1DC01}"/>
              </a:ext>
            </a:extLst>
          </p:cNvPr>
          <p:cNvCxnSpPr>
            <a:cxnSpLocks/>
          </p:cNvCxnSpPr>
          <p:nvPr/>
        </p:nvCxnSpPr>
        <p:spPr>
          <a:xfrm flipH="1">
            <a:off x="6528048" y="5517232"/>
            <a:ext cx="415720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9500A99-2DEC-4CAC-8E5B-B5A5BB1916BE}"/>
              </a:ext>
            </a:extLst>
          </p:cNvPr>
          <p:cNvSpPr/>
          <p:nvPr/>
        </p:nvSpPr>
        <p:spPr>
          <a:xfrm>
            <a:off x="10673368" y="5260197"/>
            <a:ext cx="962245" cy="423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16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ECDF466C-46C1-4FCC-8C56-318656B9AE68}"/>
              </a:ext>
            </a:extLst>
          </p:cNvPr>
          <p:cNvSpPr txBox="1">
            <a:spLocks/>
          </p:cNvSpPr>
          <p:nvPr/>
        </p:nvSpPr>
        <p:spPr>
          <a:xfrm>
            <a:off x="0" y="2708920"/>
            <a:ext cx="11490648" cy="958205"/>
          </a:xfrm>
          <a:prstGeom prst="rect">
            <a:avLst/>
          </a:prstGeom>
          <a:noFill/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zh-TW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基礎內文編輯</a:t>
            </a:r>
          </a:p>
        </p:txBody>
      </p:sp>
    </p:spTree>
    <p:extLst>
      <p:ext uri="{BB962C8B-B14F-4D97-AF65-F5344CB8AC3E}">
        <p14:creationId xmlns:p14="http://schemas.microsoft.com/office/powerpoint/2010/main" val="391080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21BF775-1419-4C17-B9FD-D6CA4A540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" t="40087" r="67565" b="24488"/>
          <a:stretch/>
        </p:blipFill>
        <p:spPr>
          <a:xfrm>
            <a:off x="5530293" y="731655"/>
            <a:ext cx="5244476" cy="352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標題 </a:t>
            </a:r>
            <a:r>
              <a:rPr lang="en-US" altLang="zh-TW" dirty="0"/>
              <a:t>&lt;h1&gt;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段落 </a:t>
            </a:r>
            <a:r>
              <a:rPr lang="en-US" altLang="zh-TW" dirty="0"/>
              <a:t>&lt;p&gt;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換行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連結 </a:t>
            </a:r>
            <a:r>
              <a:rPr lang="en-US" altLang="zh-TW" dirty="0"/>
              <a:t>&lt;a&gt;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標籤</a:t>
            </a:r>
            <a:r>
              <a:rPr lang="en-US" altLang="zh-TW" dirty="0"/>
              <a:t>+</a:t>
            </a:r>
            <a:r>
              <a:rPr lang="zh-TW" altLang="en-US" dirty="0"/>
              <a:t>屬性 </a:t>
            </a:r>
            <a:r>
              <a:rPr lang="en-US" altLang="zh-TW" dirty="0"/>
              <a:t>&lt;a </a:t>
            </a:r>
            <a:r>
              <a:rPr lang="en-US" altLang="zh-TW" dirty="0" err="1"/>
              <a:t>href</a:t>
            </a:r>
            <a:r>
              <a:rPr lang="en-US" altLang="zh-TW" dirty="0"/>
              <a:t>="#"&gt;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B2F7B8D-17E0-481E-906D-02B1C6F6D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10687" r="73034" b="63650"/>
          <a:stretch/>
        </p:blipFill>
        <p:spPr>
          <a:xfrm>
            <a:off x="7392144" y="3699752"/>
            <a:ext cx="4281047" cy="255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83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TW" altLang="en-US" dirty="0"/>
              <a:t>連結：</a:t>
            </a:r>
            <a:r>
              <a:rPr lang="en-US" altLang="zh-TW" dirty="0"/>
              <a:t>&lt;a </a:t>
            </a:r>
            <a:r>
              <a:rPr lang="en-US" altLang="zh-TW" dirty="0" err="1"/>
              <a:t>href</a:t>
            </a:r>
            <a:r>
              <a:rPr lang="en-US" altLang="zh-TW" dirty="0"/>
              <a:t>="…"&gt;…&lt;/a&gt;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TW" altLang="en-US" dirty="0"/>
              <a:t>連結可指向的種類有：網頁、檔案、</a:t>
            </a:r>
            <a:r>
              <a:rPr lang="en-US" altLang="zh-TW" dirty="0"/>
              <a:t>email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TW" altLang="en-US" dirty="0"/>
              <a:t>電子郵件超連結：</a:t>
            </a:r>
            <a:r>
              <a:rPr lang="en-US" altLang="zh-TW" dirty="0">
                <a:solidFill>
                  <a:srgbClr val="FF0000"/>
                </a:solidFill>
              </a:rPr>
              <a:t>mailto: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user@abc.com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endParaRPr lang="en-US" altLang="zh-TW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0BFFA40-10CC-497E-9309-F5E038893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4514" r="28147" b="50000"/>
          <a:stretch/>
        </p:blipFill>
        <p:spPr>
          <a:xfrm>
            <a:off x="2207568" y="2708920"/>
            <a:ext cx="8529120" cy="30003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A64A50-A087-4C36-81C6-052BAE318437}"/>
              </a:ext>
            </a:extLst>
          </p:cNvPr>
          <p:cNvSpPr/>
          <p:nvPr/>
        </p:nvSpPr>
        <p:spPr>
          <a:xfrm>
            <a:off x="1650078" y="4188962"/>
            <a:ext cx="9086610" cy="392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31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zh-TW" altLang="en-US" dirty="0"/>
              <a:t>免費線上圖庫</a:t>
            </a:r>
            <a:r>
              <a:rPr lang="en-US" altLang="zh-TW" dirty="0" err="1"/>
              <a:t>Unsplash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7A09EEFA-3093-43AE-AC5C-CF44E7D9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r="1569" b="5556"/>
          <a:stretch/>
        </p:blipFill>
        <p:spPr>
          <a:xfrm>
            <a:off x="1828799" y="1782479"/>
            <a:ext cx="9800087" cy="4589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322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影像 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zh-TW" altLang="en-US" dirty="0"/>
              <a:t>影像位址</a:t>
            </a:r>
            <a:r>
              <a:rPr lang="en-US" altLang="zh-TW" dirty="0"/>
              <a:t>"</a:t>
            </a:r>
            <a:r>
              <a:rPr lang="zh-TW" altLang="en-US" dirty="0"/>
              <a:t> </a:t>
            </a:r>
            <a:r>
              <a:rPr lang="en-US" altLang="zh-TW" dirty="0"/>
              <a:t>width=""</a:t>
            </a:r>
            <a:r>
              <a:rPr lang="zh-TW" altLang="en-US" dirty="0"/>
              <a:t> </a:t>
            </a:r>
            <a:r>
              <a:rPr lang="en-US" altLang="zh-TW" dirty="0"/>
              <a:t> height="" alt=""&gt;</a:t>
            </a:r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FFC47A5-AE4D-4D43-832A-B0D3FBAB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" t="10127" r="29329" b="52574"/>
          <a:stretch/>
        </p:blipFill>
        <p:spPr>
          <a:xfrm>
            <a:off x="1828800" y="1880828"/>
            <a:ext cx="10037302" cy="309634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D841E1-06A8-4FA5-BA65-A5ACD868535C}"/>
              </a:ext>
            </a:extLst>
          </p:cNvPr>
          <p:cNvSpPr/>
          <p:nvPr/>
        </p:nvSpPr>
        <p:spPr>
          <a:xfrm>
            <a:off x="10992544" y="314096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6ED2B46-BB46-4A94-AAD8-4762D3EF1050}"/>
              </a:ext>
            </a:extLst>
          </p:cNvPr>
          <p:cNvCxnSpPr/>
          <p:nvPr/>
        </p:nvCxnSpPr>
        <p:spPr>
          <a:xfrm flipH="1">
            <a:off x="10704512" y="3573016"/>
            <a:ext cx="504056" cy="1023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40A1FE-5903-4384-BAA6-51CEE6D9AEB6}"/>
              </a:ext>
            </a:extLst>
          </p:cNvPr>
          <p:cNvSpPr txBox="1"/>
          <p:nvPr/>
        </p:nvSpPr>
        <p:spPr>
          <a:xfrm>
            <a:off x="9934490" y="46513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替代文字</a:t>
            </a:r>
          </a:p>
        </p:txBody>
      </p:sp>
    </p:spTree>
    <p:extLst>
      <p:ext uri="{BB962C8B-B14F-4D97-AF65-F5344CB8AC3E}">
        <p14:creationId xmlns:p14="http://schemas.microsoft.com/office/powerpoint/2010/main" val="8252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8DE1535-4DCC-44F9-8658-E3441207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3" t="10126" r="45963" b="45465"/>
          <a:stretch/>
        </p:blipFill>
        <p:spPr>
          <a:xfrm>
            <a:off x="7464152" y="1192912"/>
            <a:ext cx="4149270" cy="447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項目清單</a:t>
            </a:r>
            <a:endParaRPr lang="en-US" altLang="zh-TW" dirty="0"/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&lt;ul&gt;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    &lt;li&gt;…&lt;/li&gt;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    &lt;li&gt;…&lt;/li&gt;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&lt;/ul&gt;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標號清單</a:t>
            </a:r>
            <a:endParaRPr lang="en-US" altLang="zh-TW" dirty="0"/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&lt;</a:t>
            </a:r>
            <a:r>
              <a:rPr lang="en-US" altLang="zh-TW" sz="2400" dirty="0" err="1"/>
              <a:t>ol</a:t>
            </a:r>
            <a:r>
              <a:rPr lang="en-US" altLang="zh-TW" sz="2400" dirty="0"/>
              <a:t>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    &lt;li&gt;…&lt;/li&gt;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    &lt;li&gt;…&lt;/li&gt;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US" altLang="zh-TW" sz="2400" dirty="0"/>
              <a:t>&lt;/</a:t>
            </a:r>
            <a:r>
              <a:rPr lang="en-US" altLang="zh-TW" sz="2400" dirty="0" err="1"/>
              <a:t>ol</a:t>
            </a:r>
            <a:r>
              <a:rPr lang="en-US" altLang="zh-TW" sz="2400" dirty="0"/>
              <a:t>&gt;</a:t>
            </a:r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zh-TW" altLang="en-US" dirty="0"/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A69107C9-8C45-4FDF-9585-47CD9AB69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10127" r="76920" b="67575"/>
          <a:stretch/>
        </p:blipFill>
        <p:spPr>
          <a:xfrm>
            <a:off x="4727849" y="4539645"/>
            <a:ext cx="3217438" cy="2044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59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&lt;video&gt;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F91BE6C-829D-404F-A484-906FAA44A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93" b="24801"/>
          <a:stretch/>
        </p:blipFill>
        <p:spPr>
          <a:xfrm>
            <a:off x="520107" y="1214539"/>
            <a:ext cx="2207568" cy="51571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955F92-9E97-459A-86F7-CD1012B93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21651" r="18698"/>
          <a:stretch/>
        </p:blipFill>
        <p:spPr>
          <a:xfrm>
            <a:off x="2999656" y="1592796"/>
            <a:ext cx="8517835" cy="477893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BDD0C44-2EAF-49D7-BB05-0ED43498BE28}"/>
              </a:ext>
            </a:extLst>
          </p:cNvPr>
          <p:cNvSpPr/>
          <p:nvPr/>
        </p:nvSpPr>
        <p:spPr>
          <a:xfrm>
            <a:off x="376917" y="4583879"/>
            <a:ext cx="2311869" cy="35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9F7A0C7-5A28-405F-A313-9B56E8A36BD6}"/>
              </a:ext>
            </a:extLst>
          </p:cNvPr>
          <p:cNvCxnSpPr/>
          <p:nvPr/>
        </p:nvCxnSpPr>
        <p:spPr>
          <a:xfrm>
            <a:off x="2403142" y="3717032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73F067C3-0C9D-485F-9EE2-1CEED05F3DC8}"/>
              </a:ext>
            </a:extLst>
          </p:cNvPr>
          <p:cNvSpPr/>
          <p:nvPr/>
        </p:nvSpPr>
        <p:spPr>
          <a:xfrm>
            <a:off x="248126" y="964507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8B6E4A5-DDBE-4F78-97BE-4B65D5CACB7D}"/>
              </a:ext>
            </a:extLst>
          </p:cNvPr>
          <p:cNvSpPr/>
          <p:nvPr/>
        </p:nvSpPr>
        <p:spPr>
          <a:xfrm>
            <a:off x="2688786" y="4941168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0E27E0-29AD-4042-AA5D-08905E64E34C}"/>
              </a:ext>
            </a:extLst>
          </p:cNvPr>
          <p:cNvSpPr/>
          <p:nvPr/>
        </p:nvSpPr>
        <p:spPr>
          <a:xfrm>
            <a:off x="5231904" y="5265204"/>
            <a:ext cx="2520280" cy="302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23CD8F-5FA1-458F-AAAA-3C2C3443B6B2}"/>
              </a:ext>
            </a:extLst>
          </p:cNvPr>
          <p:cNvSpPr/>
          <p:nvPr/>
        </p:nvSpPr>
        <p:spPr>
          <a:xfrm>
            <a:off x="8400255" y="3541853"/>
            <a:ext cx="3301749" cy="544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02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DAEC26-A867-4EA2-BBE1-23C700C89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t="21356" r="18697" b="3445"/>
          <a:stretch/>
        </p:blipFill>
        <p:spPr>
          <a:xfrm>
            <a:off x="2987567" y="1693067"/>
            <a:ext cx="8759007" cy="4674098"/>
          </a:xfrm>
          <a:prstGeom prst="rect">
            <a:avLst/>
          </a:prstGeom>
        </p:spPr>
      </p:pic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&lt;audio&gt;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F91BE6C-829D-404F-A484-906FAA44A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93" b="24801"/>
          <a:stretch/>
        </p:blipFill>
        <p:spPr>
          <a:xfrm>
            <a:off x="520107" y="1214539"/>
            <a:ext cx="2207568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BDD0C44-2EAF-49D7-BB05-0ED43498BE28}"/>
              </a:ext>
            </a:extLst>
          </p:cNvPr>
          <p:cNvSpPr/>
          <p:nvPr/>
        </p:nvSpPr>
        <p:spPr>
          <a:xfrm>
            <a:off x="445426" y="5178150"/>
            <a:ext cx="2311869" cy="35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9F7A0C7-5A28-405F-A313-9B56E8A36BD6}"/>
              </a:ext>
            </a:extLst>
          </p:cNvPr>
          <p:cNvCxnSpPr/>
          <p:nvPr/>
        </p:nvCxnSpPr>
        <p:spPr>
          <a:xfrm>
            <a:off x="2434761" y="3284984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73F067C3-0C9D-485F-9EE2-1CEED05F3DC8}"/>
              </a:ext>
            </a:extLst>
          </p:cNvPr>
          <p:cNvSpPr/>
          <p:nvPr/>
        </p:nvSpPr>
        <p:spPr>
          <a:xfrm>
            <a:off x="248126" y="964507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8B6E4A5-DDBE-4F78-97BE-4B65D5CACB7D}"/>
              </a:ext>
            </a:extLst>
          </p:cNvPr>
          <p:cNvSpPr/>
          <p:nvPr/>
        </p:nvSpPr>
        <p:spPr>
          <a:xfrm>
            <a:off x="2966231" y="5073009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0E27E0-29AD-4042-AA5D-08905E64E34C}"/>
              </a:ext>
            </a:extLst>
          </p:cNvPr>
          <p:cNvSpPr/>
          <p:nvPr/>
        </p:nvSpPr>
        <p:spPr>
          <a:xfrm>
            <a:off x="5375920" y="5537218"/>
            <a:ext cx="1742510" cy="238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23CD8F-5FA1-458F-AAAA-3C2C3443B6B2}"/>
              </a:ext>
            </a:extLst>
          </p:cNvPr>
          <p:cNvSpPr/>
          <p:nvPr/>
        </p:nvSpPr>
        <p:spPr>
          <a:xfrm>
            <a:off x="7968208" y="3553428"/>
            <a:ext cx="3849544" cy="43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610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7EA1B130-0FE7-428A-8F96-49BD086083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9955832" cy="5643562"/>
          </a:xfrm>
        </p:spPr>
        <p:txBody>
          <a:bodyPr/>
          <a:lstStyle/>
          <a:p>
            <a:pPr eaLnBrk="1" hangingPunct="1">
              <a:buClr>
                <a:srgbClr val="262626"/>
              </a:buClr>
            </a:pPr>
            <a:r>
              <a:rPr lang="zh-TW" altLang="en-US" dirty="0"/>
              <a:t>網頁是由</a:t>
            </a:r>
            <a:r>
              <a:rPr lang="en-US" altLang="zh-TW" dirty="0"/>
              <a:t>HTML</a:t>
            </a:r>
            <a:r>
              <a:rPr lang="zh-TW" altLang="en-US" dirty="0"/>
              <a:t>語法所構成</a:t>
            </a:r>
          </a:p>
          <a:p>
            <a:pPr eaLnBrk="1" hangingPunct="1">
              <a:buClr>
                <a:srgbClr val="262626"/>
              </a:buClr>
            </a:pPr>
            <a:r>
              <a:rPr lang="en-US" altLang="zh-TW" dirty="0"/>
              <a:t>HTML</a:t>
            </a:r>
            <a:r>
              <a:rPr lang="zh-TW" altLang="en-US" dirty="0"/>
              <a:t>：「超文件標示語言」</a:t>
            </a:r>
            <a:r>
              <a:rPr lang="en-US" altLang="zh-TW" dirty="0"/>
              <a:t>(Hyper Text Markup Language)</a:t>
            </a:r>
          </a:p>
          <a:p>
            <a:pPr eaLnBrk="1" hangingPunct="1">
              <a:buClr>
                <a:srgbClr val="262626"/>
              </a:buClr>
            </a:pPr>
            <a:r>
              <a:rPr lang="en-US" altLang="zh-TW" dirty="0"/>
              <a:t>HTML</a:t>
            </a:r>
            <a:r>
              <a:rPr lang="zh-TW" altLang="en-US" dirty="0"/>
              <a:t>不是程式設計，</a:t>
            </a:r>
            <a:r>
              <a:rPr lang="zh-TW" altLang="en-US" dirty="0">
                <a:solidFill>
                  <a:srgbClr val="0070C0"/>
                </a:solidFill>
              </a:rPr>
              <a:t>而是一種標示語法，不同的標記</a:t>
            </a:r>
            <a:r>
              <a:rPr lang="en-US" altLang="zh-TW" dirty="0">
                <a:solidFill>
                  <a:srgbClr val="0070C0"/>
                </a:solidFill>
              </a:rPr>
              <a:t>(tag)</a:t>
            </a:r>
            <a:r>
              <a:rPr lang="zh-TW" altLang="en-US" dirty="0">
                <a:solidFill>
                  <a:srgbClr val="0070C0"/>
                </a:solidFill>
              </a:rPr>
              <a:t>，有不同的顯示效果。</a:t>
            </a:r>
          </a:p>
        </p:txBody>
      </p:sp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97CE5EC3-A444-4FED-90A8-C9DDF4431852}"/>
              </a:ext>
            </a:extLst>
          </p:cNvPr>
          <p:cNvSpPr txBox="1">
            <a:spLocks/>
          </p:cNvSpPr>
          <p:nvPr/>
        </p:nvSpPr>
        <p:spPr bwMode="auto">
          <a:xfrm>
            <a:off x="1828800" y="381000"/>
            <a:ext cx="10363200" cy="476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lang="zh-TW" sz="28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與網頁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4A1D8E0-4DEB-4691-8582-105826841B66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EA7F938-1D58-4D9A-BDCF-CFE54DF07E89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99FD89-2A58-4291-8540-188241E8222A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6D03485-4470-4074-9349-1CAA092DD6CE}"/>
              </a:ext>
            </a:extLst>
          </p:cNvPr>
          <p:cNvCxnSpPr/>
          <p:nvPr/>
        </p:nvCxnSpPr>
        <p:spPr>
          <a:xfrm>
            <a:off x="2378025" y="3158619"/>
            <a:ext cx="454025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7866AF-38C6-4C63-9950-ABA4AC04763C}"/>
              </a:ext>
            </a:extLst>
          </p:cNvPr>
          <p:cNvCxnSpPr>
            <a:cxnSpLocks/>
          </p:cNvCxnSpPr>
          <p:nvPr/>
        </p:nvCxnSpPr>
        <p:spPr>
          <a:xfrm>
            <a:off x="2356595" y="3158619"/>
            <a:ext cx="0" cy="1549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11AB8CE-A2C7-4692-881B-52CDB2755B0D}"/>
              </a:ext>
            </a:extLst>
          </p:cNvPr>
          <p:cNvCxnSpPr/>
          <p:nvPr/>
        </p:nvCxnSpPr>
        <p:spPr>
          <a:xfrm>
            <a:off x="2355007" y="4708475"/>
            <a:ext cx="500063" cy="158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867A55-2E61-45B5-A261-BCB96ADC1A14}"/>
              </a:ext>
            </a:extLst>
          </p:cNvPr>
          <p:cNvCxnSpPr/>
          <p:nvPr/>
        </p:nvCxnSpPr>
        <p:spPr>
          <a:xfrm>
            <a:off x="2069257" y="3445081"/>
            <a:ext cx="785813" cy="1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9FCBA9A-D7EE-47CE-B7E3-74AB64C37A23}"/>
              </a:ext>
            </a:extLst>
          </p:cNvPr>
          <p:cNvCxnSpPr>
            <a:cxnSpLocks/>
          </p:cNvCxnSpPr>
          <p:nvPr/>
        </p:nvCxnSpPr>
        <p:spPr>
          <a:xfrm>
            <a:off x="2069257" y="3445081"/>
            <a:ext cx="0" cy="1833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5F0BDE7-83A1-4351-89F5-5DB5F3D88D82}"/>
              </a:ext>
            </a:extLst>
          </p:cNvPr>
          <p:cNvCxnSpPr/>
          <p:nvPr/>
        </p:nvCxnSpPr>
        <p:spPr>
          <a:xfrm>
            <a:off x="2083916" y="5278226"/>
            <a:ext cx="785813" cy="158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4AD5590-637F-4694-BC2B-7D9C5C41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01" y="4408854"/>
            <a:ext cx="5486875" cy="116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885D0B-CF99-4CFE-AAA1-8F1CFA4B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01" y="2721880"/>
            <a:ext cx="5340439" cy="1164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&lt;iframe&gt;_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Youtube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3FE927C-0B5F-45A3-B2C7-539F5E319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2" t="26250" r="9830" b="19862"/>
          <a:stretch/>
        </p:blipFill>
        <p:spPr>
          <a:xfrm>
            <a:off x="1828800" y="2949326"/>
            <a:ext cx="9864312" cy="36956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437A88-3803-44F6-9E13-77B4A009C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5" t="80327" r="42390" b="9313"/>
          <a:stretch/>
        </p:blipFill>
        <p:spPr>
          <a:xfrm>
            <a:off x="839415" y="1491634"/>
            <a:ext cx="6336704" cy="7104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6791D4-13BD-4BCF-951C-578D25405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25" t="35056" r="33600" b="27145"/>
          <a:stretch/>
        </p:blipFill>
        <p:spPr>
          <a:xfrm>
            <a:off x="839416" y="2564904"/>
            <a:ext cx="4032448" cy="2592288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E948BBB4-B6B5-4660-86CC-2B805B46A2EC}"/>
              </a:ext>
            </a:extLst>
          </p:cNvPr>
          <p:cNvSpPr/>
          <p:nvPr/>
        </p:nvSpPr>
        <p:spPr>
          <a:xfrm>
            <a:off x="589384" y="1222491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6E7A48F6-E828-4A21-8318-D29BAEDAA14F}"/>
              </a:ext>
            </a:extLst>
          </p:cNvPr>
          <p:cNvSpPr/>
          <p:nvPr/>
        </p:nvSpPr>
        <p:spPr>
          <a:xfrm>
            <a:off x="584014" y="2487011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369C54AA-475D-4217-A15F-BDB70766AE02}"/>
              </a:ext>
            </a:extLst>
          </p:cNvPr>
          <p:cNvSpPr/>
          <p:nvPr/>
        </p:nvSpPr>
        <p:spPr>
          <a:xfrm>
            <a:off x="8184232" y="3068960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2181FD-A153-45C1-A605-EB13241C0289}"/>
              </a:ext>
            </a:extLst>
          </p:cNvPr>
          <p:cNvSpPr/>
          <p:nvPr/>
        </p:nvSpPr>
        <p:spPr>
          <a:xfrm>
            <a:off x="6528049" y="1787331"/>
            <a:ext cx="720080" cy="41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18C9C8-F216-4FF6-AAC5-F15733DAC589}"/>
              </a:ext>
            </a:extLst>
          </p:cNvPr>
          <p:cNvCxnSpPr>
            <a:cxnSpLocks/>
          </p:cNvCxnSpPr>
          <p:nvPr/>
        </p:nvCxnSpPr>
        <p:spPr>
          <a:xfrm flipH="1">
            <a:off x="4655841" y="2202116"/>
            <a:ext cx="1728191" cy="7472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2410524-F53F-42F5-BE1A-5C310AA5D037}"/>
              </a:ext>
            </a:extLst>
          </p:cNvPr>
          <p:cNvSpPr/>
          <p:nvPr/>
        </p:nvSpPr>
        <p:spPr>
          <a:xfrm>
            <a:off x="892034" y="2949326"/>
            <a:ext cx="754989" cy="80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0413E8-4F72-415D-B448-C48E628AC99B}"/>
              </a:ext>
            </a:extLst>
          </p:cNvPr>
          <p:cNvSpPr/>
          <p:nvPr/>
        </p:nvSpPr>
        <p:spPr>
          <a:xfrm>
            <a:off x="8506032" y="3422281"/>
            <a:ext cx="3062576" cy="159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237925A-F0DA-4DEB-92FD-A8700CC52856}"/>
              </a:ext>
            </a:extLst>
          </p:cNvPr>
          <p:cNvCxnSpPr>
            <a:cxnSpLocks/>
          </p:cNvCxnSpPr>
          <p:nvPr/>
        </p:nvCxnSpPr>
        <p:spPr>
          <a:xfrm>
            <a:off x="1699641" y="3908675"/>
            <a:ext cx="6734622" cy="5148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7B74ADA-ED4B-4FF3-890F-23160CE5C029}"/>
              </a:ext>
            </a:extLst>
          </p:cNvPr>
          <p:cNvSpPr txBox="1"/>
          <p:nvPr/>
        </p:nvSpPr>
        <p:spPr>
          <a:xfrm>
            <a:off x="9428786" y="511653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  複製所有標籤語法</a:t>
            </a:r>
          </a:p>
        </p:txBody>
      </p:sp>
    </p:spTree>
    <p:extLst>
      <p:ext uri="{BB962C8B-B14F-4D97-AF65-F5344CB8AC3E}">
        <p14:creationId xmlns:p14="http://schemas.microsoft.com/office/powerpoint/2010/main" val="189428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&lt;iframe&gt;_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Youtube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5F6570D-CCDA-4130-AFE9-C39EE0FC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" t="32150" r="18698" b="21651"/>
          <a:stretch/>
        </p:blipFill>
        <p:spPr>
          <a:xfrm>
            <a:off x="694481" y="1779191"/>
            <a:ext cx="10843032" cy="3600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2B590F1-3E76-4BB5-8260-45AE09C386BE}"/>
              </a:ext>
            </a:extLst>
          </p:cNvPr>
          <p:cNvSpPr/>
          <p:nvPr/>
        </p:nvSpPr>
        <p:spPr>
          <a:xfrm>
            <a:off x="7608168" y="3284984"/>
            <a:ext cx="4244308" cy="1067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2932C0A-2FA5-4048-A923-CB254E82A330}"/>
              </a:ext>
            </a:extLst>
          </p:cNvPr>
          <p:cNvSpPr txBox="1"/>
          <p:nvPr/>
        </p:nvSpPr>
        <p:spPr>
          <a:xfrm>
            <a:off x="9264352" y="44965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直接貼上</a:t>
            </a:r>
            <a:r>
              <a:rPr lang="en-US" altLang="zh-TW" b="1" dirty="0">
                <a:solidFill>
                  <a:srgbClr val="FF0000"/>
                </a:solidFill>
              </a:rPr>
              <a:t>iframe</a:t>
            </a:r>
            <a:r>
              <a:rPr lang="zh-TW" altLang="en-US" b="1" dirty="0">
                <a:solidFill>
                  <a:srgbClr val="FF0000"/>
                </a:solidFill>
              </a:rPr>
              <a:t>標籤語法</a:t>
            </a:r>
          </a:p>
        </p:txBody>
      </p:sp>
    </p:spTree>
    <p:extLst>
      <p:ext uri="{BB962C8B-B14F-4D97-AF65-F5344CB8AC3E}">
        <p14:creationId xmlns:p14="http://schemas.microsoft.com/office/powerpoint/2010/main" val="69406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&lt;iframe&gt;_Google map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D841CF-77B0-4699-B82D-D9EEF5E4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2" r="28147" b="7090"/>
          <a:stretch/>
        </p:blipFill>
        <p:spPr>
          <a:xfrm>
            <a:off x="1919536" y="1052736"/>
            <a:ext cx="8760296" cy="55335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9E1D967-2EF5-4B81-98FB-D29303E3DA40}"/>
              </a:ext>
            </a:extLst>
          </p:cNvPr>
          <p:cNvSpPr/>
          <p:nvPr/>
        </p:nvSpPr>
        <p:spPr>
          <a:xfrm>
            <a:off x="4460417" y="3930496"/>
            <a:ext cx="486015" cy="510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67C565-9903-4580-89DF-42CE3579C099}"/>
              </a:ext>
            </a:extLst>
          </p:cNvPr>
          <p:cNvSpPr txBox="1"/>
          <p:nvPr/>
        </p:nvSpPr>
        <p:spPr>
          <a:xfrm>
            <a:off x="7083688" y="1685816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  複製標籤語法直接貼至網頁即可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11FAAB-9C5F-446C-B53C-D77737A00BAA}"/>
              </a:ext>
            </a:extLst>
          </p:cNvPr>
          <p:cNvSpPr/>
          <p:nvPr/>
        </p:nvSpPr>
        <p:spPr>
          <a:xfrm>
            <a:off x="6299684" y="1700807"/>
            <a:ext cx="732420" cy="360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E17B54D-468E-46B6-A2BD-9145A90255AC}"/>
              </a:ext>
            </a:extLst>
          </p:cNvPr>
          <p:cNvSpPr/>
          <p:nvPr/>
        </p:nvSpPr>
        <p:spPr>
          <a:xfrm>
            <a:off x="5892317" y="2152891"/>
            <a:ext cx="4596171" cy="34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D40DF39-8E3E-4A04-9D1C-70E043AC0698}"/>
              </a:ext>
            </a:extLst>
          </p:cNvPr>
          <p:cNvSpPr/>
          <p:nvPr/>
        </p:nvSpPr>
        <p:spPr>
          <a:xfrm>
            <a:off x="4079776" y="3590209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361A19D-8559-4CF5-96F5-F51E89DC3079}"/>
              </a:ext>
            </a:extLst>
          </p:cNvPr>
          <p:cNvSpPr/>
          <p:nvPr/>
        </p:nvSpPr>
        <p:spPr>
          <a:xfrm>
            <a:off x="5721912" y="1603956"/>
            <a:ext cx="500063" cy="5000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B9AE2E-F5FF-44A8-90B6-2C0EF3CA9D00}"/>
              </a:ext>
            </a:extLst>
          </p:cNvPr>
          <p:cNvCxnSpPr>
            <a:cxnSpLocks/>
          </p:cNvCxnSpPr>
          <p:nvPr/>
        </p:nvCxnSpPr>
        <p:spPr>
          <a:xfrm flipV="1">
            <a:off x="4946432" y="2564904"/>
            <a:ext cx="945885" cy="12241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3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ECDF466C-46C1-4FCC-8C56-318656B9AE68}"/>
              </a:ext>
            </a:extLst>
          </p:cNvPr>
          <p:cNvSpPr txBox="1">
            <a:spLocks/>
          </p:cNvSpPr>
          <p:nvPr/>
        </p:nvSpPr>
        <p:spPr>
          <a:xfrm>
            <a:off x="0" y="2708920"/>
            <a:ext cx="11490648" cy="958205"/>
          </a:xfrm>
          <a:prstGeom prst="rect">
            <a:avLst/>
          </a:prstGeom>
          <a:noFill/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zh-TW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如何上傳網頁</a:t>
            </a:r>
          </a:p>
        </p:txBody>
      </p:sp>
    </p:spTree>
    <p:extLst>
      <p:ext uri="{BB962C8B-B14F-4D97-AF65-F5344CB8AC3E}">
        <p14:creationId xmlns:p14="http://schemas.microsoft.com/office/powerpoint/2010/main" val="248254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6056CB-B96D-409A-A5ED-483C1330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593538"/>
            <a:ext cx="10369152" cy="56709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CF28E0-486D-42D8-94B4-5D68E8C2C490}"/>
              </a:ext>
            </a:extLst>
          </p:cNvPr>
          <p:cNvSpPr/>
          <p:nvPr/>
        </p:nvSpPr>
        <p:spPr>
          <a:xfrm>
            <a:off x="2885014" y="6381328"/>
            <a:ext cx="6421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Revised from: 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https://sarvodayawebportal.com/global-web-server-market-2021-latest-trends/</a:t>
            </a:r>
          </a:p>
        </p:txBody>
      </p:sp>
    </p:spTree>
    <p:extLst>
      <p:ext uri="{BB962C8B-B14F-4D97-AF65-F5344CB8AC3E}">
        <p14:creationId xmlns:p14="http://schemas.microsoft.com/office/powerpoint/2010/main" val="113920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18FB71E5-548F-4D7A-9440-6E123B3D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057B5B0D-901D-4EF8-93FF-FB437801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CE4CA683-C0BA-491B-94A7-2F6B726E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1F66159-007D-4E22-9A38-9FD07D7D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038" y="908720"/>
            <a:ext cx="3333921" cy="422931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1FB22C5-3C76-48BB-8866-F032AE2B9167}"/>
              </a:ext>
            </a:extLst>
          </p:cNvPr>
          <p:cNvSpPr txBox="1"/>
          <p:nvPr/>
        </p:nvSpPr>
        <p:spPr>
          <a:xfrm>
            <a:off x="4926447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請註冊，並登入</a:t>
            </a:r>
          </a:p>
        </p:txBody>
      </p:sp>
    </p:spTree>
    <p:extLst>
      <p:ext uri="{BB962C8B-B14F-4D97-AF65-F5344CB8AC3E}">
        <p14:creationId xmlns:p14="http://schemas.microsoft.com/office/powerpoint/2010/main" val="261169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C54C02A-A19A-45CB-940A-A7B930DA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4953E59-E028-41C4-8471-2CD31D1B30A1}"/>
              </a:ext>
            </a:extLst>
          </p:cNvPr>
          <p:cNvSpPr/>
          <p:nvPr/>
        </p:nvSpPr>
        <p:spPr>
          <a:xfrm>
            <a:off x="1919537" y="764704"/>
            <a:ext cx="86409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081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1">
            <a:extLst>
              <a:ext uri="{FF2B5EF4-FFF2-40B4-BE49-F238E27FC236}">
                <a16:creationId xmlns:a16="http://schemas.microsoft.com/office/drawing/2014/main" id="{6B6F8DAF-55BB-4ABC-BC56-8FFF66C39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網頁原始碼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CF09A20-30A1-4599-B95B-F5715AC391E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35409C-B13D-49CF-9563-FF893D9659D9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44D864-70A7-4B4D-BF52-84A838C21CC8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上彎箭號 5">
            <a:extLst>
              <a:ext uri="{FF2B5EF4-FFF2-40B4-BE49-F238E27FC236}">
                <a16:creationId xmlns:a16="http://schemas.microsoft.com/office/drawing/2014/main" id="{891BBDDF-7A1E-4214-90CB-F73D9E1DEB48}"/>
              </a:ext>
            </a:extLst>
          </p:cNvPr>
          <p:cNvSpPr/>
          <p:nvPr/>
        </p:nvSpPr>
        <p:spPr>
          <a:xfrm flipH="1">
            <a:off x="3413987" y="3557323"/>
            <a:ext cx="1668068" cy="1078802"/>
          </a:xfrm>
          <a:prstGeom prst="bentUpArrow">
            <a:avLst>
              <a:gd name="adj1" fmla="val 14323"/>
              <a:gd name="adj2" fmla="val 16103"/>
              <a:gd name="adj3" fmla="val 2855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DC1C0E0-BB1B-4C76-92EA-9121C7DF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968" b="20596"/>
          <a:stretch/>
        </p:blipFill>
        <p:spPr>
          <a:xfrm>
            <a:off x="5231904" y="1220416"/>
            <a:ext cx="6123604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216BF7-6CA9-442C-92EB-15F40897B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54"/>
          <a:stretch/>
        </p:blipFill>
        <p:spPr>
          <a:xfrm>
            <a:off x="598596" y="1220416"/>
            <a:ext cx="4423226" cy="2267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3007067-3D84-4EA1-9933-8873016C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717F04-04C7-4793-A185-48AD477E7A86}"/>
              </a:ext>
            </a:extLst>
          </p:cNvPr>
          <p:cNvSpPr/>
          <p:nvPr/>
        </p:nvSpPr>
        <p:spPr>
          <a:xfrm>
            <a:off x="4151784" y="3284984"/>
            <a:ext cx="2664296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F1C75A-08C4-4845-A687-63B5A85F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924944"/>
            <a:ext cx="4616323" cy="373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3549F6-BAE5-409C-B69D-EC321D1C43F8}"/>
              </a:ext>
            </a:extLst>
          </p:cNvPr>
          <p:cNvSpPr/>
          <p:nvPr/>
        </p:nvSpPr>
        <p:spPr>
          <a:xfrm>
            <a:off x="7176120" y="6093295"/>
            <a:ext cx="1656184" cy="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34CA4B-F72D-4ED8-B832-4403A4A72A7F}"/>
              </a:ext>
            </a:extLst>
          </p:cNvPr>
          <p:cNvCxnSpPr>
            <a:cxnSpLocks/>
          </p:cNvCxnSpPr>
          <p:nvPr/>
        </p:nvCxnSpPr>
        <p:spPr>
          <a:xfrm>
            <a:off x="5519936" y="4365104"/>
            <a:ext cx="1656184" cy="16561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3A450C2-5246-41E6-8303-D92FD1F3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F38758-404A-4108-851A-BEAEBF2F36A6}"/>
              </a:ext>
            </a:extLst>
          </p:cNvPr>
          <p:cNvSpPr/>
          <p:nvPr/>
        </p:nvSpPr>
        <p:spPr>
          <a:xfrm>
            <a:off x="2567608" y="2780928"/>
            <a:ext cx="16561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A01EC3-3AD1-4476-B5C8-A86D3D2DEB95}"/>
              </a:ext>
            </a:extLst>
          </p:cNvPr>
          <p:cNvSpPr txBox="1"/>
          <p:nvPr/>
        </p:nvSpPr>
        <p:spPr>
          <a:xfrm>
            <a:off x="2380037" y="30689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準備上傳網頁</a:t>
            </a:r>
          </a:p>
        </p:txBody>
      </p:sp>
    </p:spTree>
    <p:extLst>
      <p:ext uri="{BB962C8B-B14F-4D97-AF65-F5344CB8AC3E}">
        <p14:creationId xmlns:p14="http://schemas.microsoft.com/office/powerpoint/2010/main" val="99432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FF9CF0F-C22A-4D32-9AA6-8BE154AF1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16D111-CCAE-4931-8B20-72C2B426B881}"/>
              </a:ext>
            </a:extLst>
          </p:cNvPr>
          <p:cNvSpPr txBox="1"/>
          <p:nvPr/>
        </p:nvSpPr>
        <p:spPr>
          <a:xfrm>
            <a:off x="1079242" y="4365104"/>
            <a:ext cx="1003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請把所有網頁相關檔案丟上來，包括用到的素材：圖片、影片、聲音等。</a:t>
            </a:r>
          </a:p>
        </p:txBody>
      </p:sp>
    </p:spTree>
    <p:extLst>
      <p:ext uri="{BB962C8B-B14F-4D97-AF65-F5344CB8AC3E}">
        <p14:creationId xmlns:p14="http://schemas.microsoft.com/office/powerpoint/2010/main" val="132809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5350EF2-6B5B-4103-B8EF-22D42E0E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F93EC5-F30E-4718-8E5D-C811D2CD5104}"/>
              </a:ext>
            </a:extLst>
          </p:cNvPr>
          <p:cNvSpPr/>
          <p:nvPr/>
        </p:nvSpPr>
        <p:spPr>
          <a:xfrm>
            <a:off x="839416" y="4941168"/>
            <a:ext cx="144016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19C02D-EB03-4DE0-8A93-BAF858715EF5}"/>
              </a:ext>
            </a:extLst>
          </p:cNvPr>
          <p:cNvSpPr txBox="1"/>
          <p:nvPr/>
        </p:nvSpPr>
        <p:spPr>
          <a:xfrm>
            <a:off x="767408" y="43651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檔案上傳完畢，請記得按下確定！</a:t>
            </a:r>
          </a:p>
        </p:txBody>
      </p:sp>
    </p:spTree>
    <p:extLst>
      <p:ext uri="{BB962C8B-B14F-4D97-AF65-F5344CB8AC3E}">
        <p14:creationId xmlns:p14="http://schemas.microsoft.com/office/powerpoint/2010/main" val="211330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D0D55A4-E68E-4C85-99A6-860C56F7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B6FB50-2D49-4BBC-AB50-32AADB329779}"/>
              </a:ext>
            </a:extLst>
          </p:cNvPr>
          <p:cNvSpPr/>
          <p:nvPr/>
        </p:nvSpPr>
        <p:spPr>
          <a:xfrm>
            <a:off x="7896200" y="1196752"/>
            <a:ext cx="144016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E47303-FCEA-49F8-A9FF-2FC64DED5E93}"/>
              </a:ext>
            </a:extLst>
          </p:cNvPr>
          <p:cNvSpPr/>
          <p:nvPr/>
        </p:nvSpPr>
        <p:spPr>
          <a:xfrm>
            <a:off x="263352" y="4941168"/>
            <a:ext cx="30243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E467367-A987-48B0-930D-D7A0BDC3304E}"/>
              </a:ext>
            </a:extLst>
          </p:cNvPr>
          <p:cNvCxnSpPr>
            <a:cxnSpLocks/>
          </p:cNvCxnSpPr>
          <p:nvPr/>
        </p:nvCxnSpPr>
        <p:spPr>
          <a:xfrm flipH="1">
            <a:off x="3431704" y="1772816"/>
            <a:ext cx="5040560" cy="31683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9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5B7D9B3-1451-4A5D-8214-F1389D71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EBE515-3DEE-422B-9A32-A61D5576ECC1}"/>
              </a:ext>
            </a:extLst>
          </p:cNvPr>
          <p:cNvSpPr/>
          <p:nvPr/>
        </p:nvSpPr>
        <p:spPr>
          <a:xfrm>
            <a:off x="3215680" y="4437112"/>
            <a:ext cx="3168352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49E587-3F74-42B8-AB1D-3E4C33B57A0A}"/>
              </a:ext>
            </a:extLst>
          </p:cNvPr>
          <p:cNvSpPr/>
          <p:nvPr/>
        </p:nvSpPr>
        <p:spPr>
          <a:xfrm>
            <a:off x="3215680" y="3284984"/>
            <a:ext cx="1008112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97A9FA-37AA-44B6-AB88-3815932D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63" y="4293096"/>
            <a:ext cx="4000706" cy="197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1EB772-9AE3-4DF4-83E0-A831DB74607F}"/>
              </a:ext>
            </a:extLst>
          </p:cNvPr>
          <p:cNvCxnSpPr>
            <a:cxnSpLocks/>
          </p:cNvCxnSpPr>
          <p:nvPr/>
        </p:nvCxnSpPr>
        <p:spPr>
          <a:xfrm>
            <a:off x="6384032" y="4725144"/>
            <a:ext cx="3528392" cy="9721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BBCC60A-44AF-4E63-9503-2B778A3B3CA0}"/>
              </a:ext>
            </a:extLst>
          </p:cNvPr>
          <p:cNvSpPr/>
          <p:nvPr/>
        </p:nvSpPr>
        <p:spPr>
          <a:xfrm>
            <a:off x="9984432" y="5697252"/>
            <a:ext cx="86409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1599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C942E03-3D15-45BE-8D23-DEA332D6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37E2E6-DB85-4793-AD71-01F9414A0D62}"/>
              </a:ext>
            </a:extLst>
          </p:cNvPr>
          <p:cNvSpPr/>
          <p:nvPr/>
        </p:nvSpPr>
        <p:spPr>
          <a:xfrm>
            <a:off x="3215680" y="3356992"/>
            <a:ext cx="7560840" cy="79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30A0B9-9105-4F44-8EAC-88FE2734DB35}"/>
              </a:ext>
            </a:extLst>
          </p:cNvPr>
          <p:cNvSpPr txBox="1"/>
          <p:nvPr/>
        </p:nvSpPr>
        <p:spPr>
          <a:xfrm>
            <a:off x="3143672" y="4293096"/>
            <a:ext cx="8425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Done! (</a:t>
            </a:r>
            <a:r>
              <a:rPr lang="zh-TW" alt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系統需要一段時間處理，幾分鐘後點開網址即可檢視</a:t>
            </a:r>
            <a:r>
              <a:rPr lang="en-US" altLang="zh-TW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)</a:t>
            </a:r>
            <a:endParaRPr lang="zh-TW" altLang="en-US" sz="2400" b="1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058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HTML">
            <a:extLst>
              <a:ext uri="{FF2B5EF4-FFF2-40B4-BE49-F238E27FC236}">
                <a16:creationId xmlns:a16="http://schemas.microsoft.com/office/drawing/2014/main" id="{97B0C21A-7CAD-4CDB-BADF-C1CE7AD3F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4688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9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CSS">
            <a:extLst>
              <a:ext uri="{FF2B5EF4-FFF2-40B4-BE49-F238E27FC236}">
                <a16:creationId xmlns:a16="http://schemas.microsoft.com/office/drawing/2014/main" id="{8C584695-E268-4982-818E-3422F7417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4687"/>
          <a:stretch/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6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">
            <a:extLst>
              <a:ext uri="{FF2B5EF4-FFF2-40B4-BE49-F238E27FC236}">
                <a16:creationId xmlns:a16="http://schemas.microsoft.com/office/drawing/2014/main" id="{5197B945-8F1D-444E-9C8E-32D903704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 marL="0" indent="0">
              <a:buNone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製作網頁的工具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1F4DAA5-8606-445D-BF3F-75A591D0F423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3A320B3-41AD-4E86-9D5D-4CB8EDDE02E1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9CF4563-0AA7-41A7-A8BF-8C2AE9CC77F3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4630D7B8-6436-4B17-87FF-0383439C20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9347200" cy="5176837"/>
          </a:xfrm>
        </p:spPr>
        <p:txBody>
          <a:bodyPr/>
          <a:lstStyle/>
          <a:p>
            <a:pPr eaLnBrk="1" hangingPunct="1">
              <a:buClr>
                <a:srgbClr val="262626"/>
              </a:buClr>
            </a:pPr>
            <a:r>
              <a:rPr lang="zh-TW" altLang="en-US" dirty="0"/>
              <a:t>文字編輯器</a:t>
            </a:r>
          </a:p>
          <a:p>
            <a:pPr lvl="1" eaLnBrk="1" hangingPunct="1">
              <a:buClr>
                <a:srgbClr val="262626"/>
              </a:buClr>
            </a:pPr>
            <a:r>
              <a:rPr lang="zh-TW" altLang="en-US" dirty="0"/>
              <a:t>記事本</a:t>
            </a:r>
          </a:p>
          <a:p>
            <a:pPr lvl="1" eaLnBrk="1" hangingPunct="1">
              <a:buClr>
                <a:srgbClr val="262626"/>
              </a:buClr>
            </a:pPr>
            <a:r>
              <a:rPr lang="en-US" altLang="zh-TW" dirty="0"/>
              <a:t>Word</a:t>
            </a:r>
          </a:p>
          <a:p>
            <a:pPr lvl="1" eaLnBrk="1" hangingPunct="1">
              <a:buClr>
                <a:srgbClr val="262626"/>
              </a:buClr>
            </a:pPr>
            <a:r>
              <a:rPr lang="en-US" altLang="zh-TW" dirty="0">
                <a:solidFill>
                  <a:srgbClr val="0070C0"/>
                </a:solidFill>
                <a:hlinkClick r:id="rId2"/>
              </a:rPr>
              <a:t>Visual Studio Code </a:t>
            </a:r>
            <a:endParaRPr lang="en-US" altLang="zh-TW" dirty="0">
              <a:solidFill>
                <a:srgbClr val="0070C0"/>
              </a:solidFill>
            </a:endParaRPr>
          </a:p>
          <a:p>
            <a:pPr eaLnBrk="1" hangingPunct="1">
              <a:buClr>
                <a:srgbClr val="262626"/>
              </a:buClr>
            </a:pPr>
            <a:endParaRPr lang="en-US" altLang="zh-TW" dirty="0"/>
          </a:p>
          <a:p>
            <a:pPr eaLnBrk="1" hangingPunct="1">
              <a:buClr>
                <a:srgbClr val="262626"/>
              </a:buClr>
            </a:pPr>
            <a:endParaRPr lang="en-US" altLang="zh-TW" dirty="0"/>
          </a:p>
          <a:p>
            <a:pPr eaLnBrk="1" hangingPunct="1">
              <a:buClr>
                <a:srgbClr val="262626"/>
              </a:buClr>
            </a:pPr>
            <a:endParaRPr lang="en-US" altLang="zh-TW" dirty="0"/>
          </a:p>
          <a:p>
            <a:pPr eaLnBrk="1" hangingPunct="1">
              <a:buClr>
                <a:srgbClr val="262626"/>
              </a:buClr>
            </a:pPr>
            <a:r>
              <a:rPr lang="en-US" altLang="zh-TW" dirty="0"/>
              <a:t>“</a:t>
            </a:r>
            <a:r>
              <a:rPr lang="zh-TW" altLang="en-US" dirty="0"/>
              <a:t>所見即所得”的軟體</a:t>
            </a:r>
          </a:p>
          <a:p>
            <a:pPr lvl="1" eaLnBrk="1" hangingPunct="1">
              <a:buClr>
                <a:srgbClr val="262626"/>
              </a:buClr>
            </a:pPr>
            <a:r>
              <a:rPr lang="en-US" altLang="zh-TW" dirty="0">
                <a:solidFill>
                  <a:srgbClr val="0070C0"/>
                </a:solidFill>
              </a:rPr>
              <a:t>Dreamweaver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B9E5D6-0D5D-4823-A010-9E525E62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56" y="3598875"/>
            <a:ext cx="4032448" cy="2649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6F30F53-CF08-4317-AAAC-19E5D4B3C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69" t="22700" r="34073" b="51530"/>
          <a:stretch/>
        </p:blipFill>
        <p:spPr>
          <a:xfrm>
            <a:off x="5360156" y="732929"/>
            <a:ext cx="4032448" cy="2200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基本標籤架構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7EBB86D-48FE-4272-B517-EA86D72357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19536" y="1340768"/>
            <a:ext cx="7739062" cy="4962525"/>
          </a:xfrm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&lt;html&gt;</a:t>
            </a:r>
          </a:p>
          <a:p>
            <a:pPr>
              <a:buFont typeface="Wingdings 2" pitchFamily="18" charset="2"/>
              <a:buNone/>
              <a:defRPr/>
            </a:pPr>
            <a:endParaRPr lang="en-US" altLang="zh-TW" sz="2300" dirty="0"/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&lt;head&gt;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&lt;title&gt;</a:t>
            </a:r>
            <a:r>
              <a:rPr altLang="en-US" sz="2300" dirty="0"/>
              <a:t>網頁標題</a:t>
            </a:r>
            <a:r>
              <a:rPr lang="en-US" altLang="zh-TW" sz="2300" dirty="0"/>
              <a:t>&lt;/title&gt;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&lt;/head&gt;</a:t>
            </a:r>
          </a:p>
          <a:p>
            <a:pPr>
              <a:buFont typeface="Wingdings 2" pitchFamily="18" charset="2"/>
              <a:buNone/>
              <a:defRPr/>
            </a:pPr>
            <a:endParaRPr lang="en-US" altLang="zh-TW" sz="2300" dirty="0"/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&lt;body&gt;</a:t>
            </a:r>
          </a:p>
          <a:p>
            <a:pPr>
              <a:buFont typeface="Wingdings 2" pitchFamily="18" charset="2"/>
              <a:buNone/>
              <a:defRPr/>
            </a:pPr>
            <a:r>
              <a:rPr altLang="en-US" sz="2300" dirty="0"/>
              <a:t>這是我的第一個網頁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&lt;/body&gt;</a:t>
            </a:r>
          </a:p>
          <a:p>
            <a:pPr>
              <a:buFont typeface="Wingdings 2" pitchFamily="18" charset="2"/>
              <a:buNone/>
              <a:defRPr/>
            </a:pPr>
            <a:endParaRPr lang="en-US" altLang="zh-TW" sz="2300" dirty="0"/>
          </a:p>
          <a:p>
            <a:pPr>
              <a:buFont typeface="Wingdings 2" pitchFamily="18" charset="2"/>
              <a:buNone/>
              <a:defRPr/>
            </a:pPr>
            <a:r>
              <a:rPr lang="en-US" altLang="zh-TW" sz="2300" dirty="0"/>
              <a:t>&lt;/html&gt;</a:t>
            </a:r>
            <a:endParaRPr altLang="en-US" sz="23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026CB2F-5C0F-46B7-8957-6003AEFBDBCE}"/>
              </a:ext>
            </a:extLst>
          </p:cNvPr>
          <p:cNvCxnSpPr/>
          <p:nvPr/>
        </p:nvCxnSpPr>
        <p:spPr>
          <a:xfrm rot="10800000">
            <a:off x="3276848" y="1555081"/>
            <a:ext cx="3929063" cy="1587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DC54EBE-A7E5-4379-B8C3-44CF6C985356}"/>
              </a:ext>
            </a:extLst>
          </p:cNvPr>
          <p:cNvCxnSpPr>
            <a:cxnSpLocks/>
          </p:cNvCxnSpPr>
          <p:nvPr/>
        </p:nvCxnSpPr>
        <p:spPr>
          <a:xfrm>
            <a:off x="7205911" y="1555081"/>
            <a:ext cx="0" cy="4423839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A63C952-D258-48A2-A3CD-E6220E9A7FAA}"/>
              </a:ext>
            </a:extLst>
          </p:cNvPr>
          <p:cNvCxnSpPr/>
          <p:nvPr/>
        </p:nvCxnSpPr>
        <p:spPr>
          <a:xfrm rot="10800000">
            <a:off x="3348286" y="5978920"/>
            <a:ext cx="3857625" cy="1588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8488A31-8E4F-4771-A453-5A01C78D495A}"/>
              </a:ext>
            </a:extLst>
          </p:cNvPr>
          <p:cNvCxnSpPr/>
          <p:nvPr/>
        </p:nvCxnSpPr>
        <p:spPr>
          <a:xfrm rot="10800000">
            <a:off x="3348286" y="2482181"/>
            <a:ext cx="3071812" cy="1587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908D219-0B99-4194-8C0D-22E0FA09A08A}"/>
              </a:ext>
            </a:extLst>
          </p:cNvPr>
          <p:cNvCxnSpPr/>
          <p:nvPr/>
        </p:nvCxnSpPr>
        <p:spPr>
          <a:xfrm rot="5400000">
            <a:off x="6027986" y="2874293"/>
            <a:ext cx="785812" cy="1588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8FC4A18-1150-46D7-B2CC-6450EB934B32}"/>
              </a:ext>
            </a:extLst>
          </p:cNvPr>
          <p:cNvCxnSpPr/>
          <p:nvPr/>
        </p:nvCxnSpPr>
        <p:spPr>
          <a:xfrm rot="10800000">
            <a:off x="3348286" y="3267993"/>
            <a:ext cx="3071812" cy="1588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57F6913-9774-43A0-800C-32C3A956DF69}"/>
              </a:ext>
            </a:extLst>
          </p:cNvPr>
          <p:cNvCxnSpPr/>
          <p:nvPr/>
        </p:nvCxnSpPr>
        <p:spPr>
          <a:xfrm rot="10800000">
            <a:off x="3376439" y="4222948"/>
            <a:ext cx="3071812" cy="1587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0A53BD2-5289-4EB0-B97B-306A7525EA26}"/>
              </a:ext>
            </a:extLst>
          </p:cNvPr>
          <p:cNvCxnSpPr>
            <a:cxnSpLocks/>
          </p:cNvCxnSpPr>
          <p:nvPr/>
        </p:nvCxnSpPr>
        <p:spPr>
          <a:xfrm>
            <a:off x="6449839" y="4222948"/>
            <a:ext cx="0" cy="877986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431C24A-1C77-4CE9-AB45-E9F1C12010AA}"/>
              </a:ext>
            </a:extLst>
          </p:cNvPr>
          <p:cNvCxnSpPr/>
          <p:nvPr/>
        </p:nvCxnSpPr>
        <p:spPr>
          <a:xfrm rot="10800000">
            <a:off x="3377977" y="5100934"/>
            <a:ext cx="3071812" cy="1588"/>
          </a:xfrm>
          <a:prstGeom prst="line">
            <a:avLst/>
          </a:prstGeom>
          <a:ln w="19050">
            <a:solidFill>
              <a:srgbClr val="4F74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36">
            <a:extLst>
              <a:ext uri="{FF2B5EF4-FFF2-40B4-BE49-F238E27FC236}">
                <a16:creationId xmlns:a16="http://schemas.microsoft.com/office/drawing/2014/main" id="{638FA0ED-33AA-4ECE-BDDA-8728DE916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786" y="148364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起始標籤</a:t>
            </a:r>
          </a:p>
        </p:txBody>
      </p:sp>
      <p:sp>
        <p:nvSpPr>
          <p:cNvPr id="23" name="文字方塊 37">
            <a:extLst>
              <a:ext uri="{FF2B5EF4-FFF2-40B4-BE49-F238E27FC236}">
                <a16:creationId xmlns:a16="http://schemas.microsoft.com/office/drawing/2014/main" id="{C74609C8-7BFC-41AB-A14B-8D06AF56B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786" y="560903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dirty="0"/>
              <a:t>結束標籤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語法參考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85299501-9BC7-45B3-89B3-36803BFC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148054"/>
            <a:ext cx="9433685" cy="5306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47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B16E2-0905-4D58-8DD7-33DF1D2370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8800" y="1071563"/>
            <a:ext cx="8155632" cy="51768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網頁上使用的圖片，都是根據路徑來讀取的，而不是合併於網頁檔案中，因此在網頁上插入圖片時，</a:t>
            </a:r>
            <a:r>
              <a:rPr lang="zh-TW" altLang="en-US" b="1" dirty="0">
                <a:solidFill>
                  <a:srgbClr val="FF0000"/>
                </a:solidFill>
              </a:rPr>
              <a:t>請務必注意圖片來源路徑</a:t>
            </a:r>
            <a:r>
              <a:rPr lang="zh-TW" altLang="en-US" dirty="0"/>
              <a:t>。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建議</a:t>
            </a:r>
            <a:r>
              <a:rPr lang="zh-TW" altLang="en-US" b="1" dirty="0">
                <a:solidFill>
                  <a:srgbClr val="FF0000"/>
                </a:solidFill>
              </a:rPr>
              <a:t>另增一個資料夾</a:t>
            </a:r>
            <a:r>
              <a:rPr lang="en-US" altLang="zh-TW" b="1" dirty="0">
                <a:solidFill>
                  <a:srgbClr val="FF0000"/>
                </a:solidFill>
              </a:rPr>
              <a:t>images</a:t>
            </a:r>
            <a:r>
              <a:rPr lang="zh-TW" altLang="en-US" dirty="0"/>
              <a:t>，用來擺放所有會用到的圖片。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/>
              <a:t>同時，將網頁檔與</a:t>
            </a:r>
            <a:r>
              <a:rPr lang="en-US" altLang="zh-TW" dirty="0"/>
              <a:t>images</a:t>
            </a:r>
            <a:r>
              <a:rPr lang="zh-TW" altLang="en-US" dirty="0"/>
              <a:t>資料夾，放置在</a:t>
            </a:r>
            <a:r>
              <a:rPr lang="zh-TW" altLang="en-US" b="1" dirty="0">
                <a:solidFill>
                  <a:srgbClr val="FF0000"/>
                </a:solidFill>
              </a:rPr>
              <a:t>同一個根目錄下</a:t>
            </a:r>
            <a:r>
              <a:rPr lang="zh-TW" altLang="en-US" dirty="0"/>
              <a:t>。</a:t>
            </a:r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E69A92E-D837-4BF1-85A6-B273B2E1F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381000"/>
            <a:ext cx="10363200" cy="476250"/>
          </a:xfrm>
          <a:noFill/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網頁上影像使用須知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247FD5-3904-4E3D-A3D2-D54440A9AED4}"/>
              </a:ext>
            </a:extLst>
          </p:cNvPr>
          <p:cNvGrpSpPr/>
          <p:nvPr/>
        </p:nvGrpSpPr>
        <p:grpSpPr>
          <a:xfrm>
            <a:off x="0" y="486269"/>
            <a:ext cx="1830551" cy="246660"/>
            <a:chOff x="0" y="486269"/>
            <a:chExt cx="1830551" cy="246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854184-C0D4-4D3F-8BC7-4B00267F52C3}"/>
                </a:ext>
              </a:extLst>
            </p:cNvPr>
            <p:cNvSpPr/>
            <p:nvPr/>
          </p:nvSpPr>
          <p:spPr>
            <a:xfrm>
              <a:off x="1417231" y="486269"/>
              <a:ext cx="413320" cy="246660"/>
            </a:xfrm>
            <a:prstGeom prst="rect">
              <a:avLst/>
            </a:prstGeom>
            <a:solidFill>
              <a:srgbClr val="569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19664E-B9BF-4F16-B4E4-39DCEAEABA54}"/>
                </a:ext>
              </a:extLst>
            </p:cNvPr>
            <p:cNvSpPr/>
            <p:nvPr/>
          </p:nvSpPr>
          <p:spPr>
            <a:xfrm>
              <a:off x="0" y="486269"/>
              <a:ext cx="1417231" cy="246660"/>
            </a:xfrm>
            <a:prstGeom prst="rect">
              <a:avLst/>
            </a:prstGeom>
            <a:solidFill>
              <a:srgbClr val="B8D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8290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2&quot; unique_id=&quot;10598&quot;&gt;&lt;object type=&quot;3&quot; unique_id=&quot;10599&quot;&gt;&lt;property id=&quot;20148&quot; value=&quot;5&quot;/&gt;&lt;property id=&quot;20300&quot; value=&quot;Slide 1 - &amp;quot;基礎電腦繪圖-1&amp;quot;&quot;/&gt;&lt;property id=&quot;20307&quot; value=&quot;256&quot;/&gt;&lt;/object&gt;&lt;object type=&quot;3&quot; unique_id=&quot;14945&quot;&gt;&lt;property id=&quot;20148&quot; value=&quot;5&quot;/&gt;&lt;property id=&quot;20300&quot; value=&quot;Slide 3&quot;/&gt;&lt;property id=&quot;20307&quot; value=&quot;307&quot;/&gt;&lt;/object&gt;&lt;object type=&quot;3&quot; unique_id=&quot;15604&quot;&gt;&lt;property id=&quot;20148&quot; value=&quot;5&quot;/&gt;&lt;property id=&quot;20300&quot; value=&quot;Slide 2&quot;/&gt;&lt;property id=&quot;20307&quot; value=&quot;308&quot;/&gt;&lt;/object&gt;&lt;object type=&quot;3&quot; unique_id=&quot;15606&quot;&gt;&lt;property id=&quot;20148&quot; value=&quot;5&quot;/&gt;&lt;property id=&quot;20300&quot; value=&quot;Slide 4&quot;/&gt;&lt;property id=&quot;20307&quot; value=&quot;309&quot;/&gt;&lt;/object&gt;&lt;object type=&quot;3&quot; unique_id=&quot;15607&quot;&gt;&lt;property id=&quot;20148&quot; value=&quot;5&quot;/&gt;&lt;property id=&quot;20300&quot; value=&quot;Slide 5&quot;/&gt;&lt;property id=&quot;20307&quot; value=&quot;310&quot;/&gt;&lt;/object&gt;&lt;object type=&quot;3&quot; unique_id=&quot;15608&quot;&gt;&lt;property id=&quot;20148&quot; value=&quot;5&quot;/&gt;&lt;property id=&quot;20300&quot; value=&quot;Slide 6&quot;/&gt;&lt;property id=&quot;20307&quot; value=&quot;311&quot;/&gt;&lt;/object&gt;&lt;object type=&quot;3&quot; unique_id=&quot;15609&quot;&gt;&lt;property id=&quot;20148&quot; value=&quot;5&quot;/&gt;&lt;property id=&quot;20300&quot; value=&quot;Slide 7&quot;/&gt;&lt;property id=&quot;20307&quot; value=&quot;312&quot;/&gt;&lt;/object&gt;&lt;object type=&quot;3&quot; unique_id=&quot;15655&quot;&gt;&lt;property id=&quot;20148&quot; value=&quot;5&quot;/&gt;&lt;property id=&quot;20300&quot; value=&quot;Slide 8&quot;/&gt;&lt;property id=&quot;20307&quot; value=&quot;314&quot;/&gt;&lt;/object&gt;&lt;object type=&quot;3&quot; unique_id=&quot;15656&quot;&gt;&lt;property id=&quot;20148&quot; value=&quot;5&quot;/&gt;&lt;property id=&quot;20300&quot; value=&quot;Slide 9&quot;/&gt;&lt;property id=&quot;20307&quot; value=&quot;313&quot;/&gt;&lt;/object&gt;&lt;object type=&quot;3&quot; unique_id=&quot;15756&quot;&gt;&lt;property id=&quot;20148&quot; value=&quot;5&quot;/&gt;&lt;property id=&quot;20300&quot; value=&quot;Slide 10&quot;/&gt;&lt;property id=&quot;20307&quot; value=&quot;315&quot;/&gt;&lt;/object&gt;&lt;object type=&quot;3&quot; unique_id=&quot;15757&quot;&gt;&lt;property id=&quot;20148&quot; value=&quot;5&quot;/&gt;&lt;property id=&quot;20300&quot; value=&quot;Slide 11&quot;/&gt;&lt;property id=&quot;20307&quot; value=&quot;317&quot;/&gt;&lt;/object&gt;&lt;object type=&quot;3&quot; unique_id=&quot;15758&quot;&gt;&lt;property id=&quot;20148&quot; value=&quot;5&quot;/&gt;&lt;property id=&quot;20300&quot; value=&quot;Slide 12&quot;/&gt;&lt;property id=&quot;20307&quot; value=&quot;318&quot;/&gt;&lt;/object&gt;&lt;object type=&quot;3&quot; unique_id=&quot;15759&quot;&gt;&lt;property id=&quot;20148&quot; value=&quot;5&quot;/&gt;&lt;property id=&quot;20300&quot; value=&quot;Slide 14&quot;/&gt;&lt;property id=&quot;20307&quot; value=&quot;316&quot;/&gt;&lt;/object&gt;&lt;object type=&quot;3&quot; unique_id=&quot;15805&quot;&gt;&lt;property id=&quot;20148&quot; value=&quot;5&quot;/&gt;&lt;property id=&quot;20300&quot; value=&quot;Slide 13&quot;/&gt;&lt;property id=&quot;20307&quot; value=&quot;319&quot;/&gt;&lt;/object&gt;&lt;object type=&quot;3&quot; unique_id=&quot;15854&quot;&gt;&lt;property id=&quot;20148&quot; value=&quot;5&quot;/&gt;&lt;property id=&quot;20300&quot; value=&quot;Slide 15&quot;/&gt;&lt;property id=&quot;20307&quot; value=&quot;320&quot;/&gt;&lt;/object&gt;&lt;object type=&quot;3&quot; unique_id=&quot;15974&quot;&gt;&lt;property id=&quot;20148&quot; value=&quot;5&quot;/&gt;&lt;property id=&quot;20300&quot; value=&quot;Slide 16&quot;/&gt;&lt;property id=&quot;20307&quot; value=&quot;321&quot;/&gt;&lt;/object&gt;&lt;object type=&quot;3&quot; unique_id=&quot;16065&quot;&gt;&lt;property id=&quot;20148&quot; value=&quot;5&quot;/&gt;&lt;property id=&quot;20300&quot; value=&quot;Slide 18&quot;/&gt;&lt;property id=&quot;20307&quot; value=&quot;322&quot;/&gt;&lt;/object&gt;&lt;object type=&quot;3&quot; unique_id=&quot;16123&quot;&gt;&lt;property id=&quot;20148&quot; value=&quot;5&quot;/&gt;&lt;property id=&quot;20300&quot; value=&quot;Slide 17&quot;/&gt;&lt;property id=&quot;20307&quot; value=&quot;323&quot;/&gt;&lt;/object&gt;&lt;object type=&quot;3&quot; unique_id=&quot;16184&quot;&gt;&lt;property id=&quot;20148&quot; value=&quot;5&quot;/&gt;&lt;property id=&quot;20300&quot; value=&quot;Slide 19&quot;/&gt;&lt;property id=&quot;20307&quot; value=&quot;324&quot;/&gt;&lt;/object&gt;&lt;object type=&quot;3&quot; unique_id=&quot;16311&quot;&gt;&lt;property id=&quot;20148&quot; value=&quot;5&quot;/&gt;&lt;property id=&quot;20300&quot; value=&quot;Slide 20&quot;/&gt;&lt;property id=&quot;20307&quot; value=&quot;325&quot;/&gt;&lt;/object&gt;&lt;object type=&quot;3&quot; unique_id=&quot;16400&quot;&gt;&lt;property id=&quot;20148&quot; value=&quot;5&quot;/&gt;&lt;property id=&quot;20300&quot; value=&quot;Slide 21&quot;/&gt;&lt;property id=&quot;20307&quot; value=&quot;326&quot;/&gt;&lt;/object&gt;&lt;object type=&quot;3&quot; unique_id=&quot;16473&quot;&gt;&lt;property id=&quot;20148&quot; value=&quot;5&quot;/&gt;&lt;property id=&quot;20300&quot; value=&quot;Slide 22&quot;/&gt;&lt;property id=&quot;20307&quot; value=&quot;327&quot;/&gt;&lt;/object&gt;&lt;object type=&quot;3&quot; unique_id=&quot;16594&quot;&gt;&lt;property id=&quot;20148&quot; value=&quot;5&quot;/&gt;&lt;property id=&quot;20300&quot; value=&quot;Slide 23&quot;/&gt;&lt;property id=&quot;20307&quot; value=&quot;328&quot;/&gt;&lt;/object&gt;&lt;object type=&quot;3&quot; unique_id=&quot;16795&quot;&gt;&lt;property id=&quot;20148&quot; value=&quot;5&quot;/&gt;&lt;property id=&quot;20300&quot; value=&quot;Slide 24&quot;/&gt;&lt;property id=&quot;20307&quot; value=&quot;330&quot;/&gt;&lt;/object&gt;&lt;object type=&quot;3&quot; unique_id=&quot;16796&quot;&gt;&lt;property id=&quot;20148&quot; value=&quot;5&quot;/&gt;&lt;property id=&quot;20300&quot; value=&quot;Slide 25&quot;/&gt;&lt;property id=&quot;20307&quot; value=&quot;331&quot;/&gt;&lt;/object&gt;&lt;object type=&quot;3&quot; unique_id=&quot;16797&quot;&gt;&lt;property id=&quot;20148&quot; value=&quot;5&quot;/&gt;&lt;property id=&quot;20300&quot; value=&quot;Slide 26&quot;/&gt;&lt;property id=&quot;20307&quot; value=&quot;329&quot;/&gt;&lt;/object&gt;&lt;object type=&quot;3&quot; unique_id=&quot;17050&quot;&gt;&lt;property id=&quot;20148&quot; value=&quot;5&quot;/&gt;&lt;property id=&quot;20300&quot; value=&quot;Slide 27&quot;/&gt;&lt;property id=&quot;20307&quot; value=&quot;332&quot;/&gt;&lt;/object&gt;&lt;object type=&quot;3&quot; unique_id=&quot;17138&quot;&gt;&lt;property id=&quot;20148&quot; value=&quot;5&quot;/&gt;&lt;property id=&quot;20300&quot; value=&quot;Slide 28&quot;/&gt;&lt;property id=&quot;20307&quot; value=&quot;333&quot;/&gt;&lt;/object&gt;&lt;object type=&quot;3&quot; unique_id=&quot;17319&quot;&gt;&lt;property id=&quot;20148&quot; value=&quot;5&quot;/&gt;&lt;property id=&quot;20300&quot; value=&quot;Slide 29&quot;/&gt;&lt;property id=&quot;20307&quot; value=&quot;334&quot;/&gt;&lt;/object&gt;&lt;object type=&quot;3&quot; unique_id=&quot;17413&quot;&gt;&lt;property id=&quot;20148&quot; value=&quot;5&quot;/&gt;&lt;property id=&quot;20300&quot; value=&quot;Slide 30&quot;/&gt;&lt;property id=&quot;20307&quot; value=&quot;335&quot;/&gt;&lt;/object&gt;&lt;object type=&quot;3&quot; unique_id=&quot;17510&quot;&gt;&lt;property id=&quot;20148&quot; value=&quot;5&quot;/&gt;&lt;property id=&quot;20300&quot; value=&quot;Slide 31&quot;/&gt;&lt;property id=&quot;20307&quot; value=&quot;336&quot;/&gt;&lt;/object&gt;&lt;object type=&quot;3&quot; unique_id=&quot;17676&quot;&gt;&lt;property id=&quot;20148&quot; value=&quot;5&quot;/&gt;&lt;property id=&quot;20300&quot; value=&quot;Slide 32&quot;/&gt;&lt;property id=&quot;20307&quot; value=&quot;337&quot;/&gt;&lt;/object&gt;&lt;object type=&quot;3&quot; unique_id=&quot;17779&quot;&gt;&lt;property id=&quot;20148&quot; value=&quot;5&quot;/&gt;&lt;property id=&quot;20300&quot; value=&quot;Slide 33&quot;/&gt;&lt;property id=&quot;20307&quot; value=&quot;338&quot;/&gt;&lt;/object&gt;&lt;object type=&quot;3&quot; unique_id=&quot;17851&quot;&gt;&lt;property id=&quot;20148&quot; value=&quot;5&quot;/&gt;&lt;property id=&quot;20300&quot; value=&quot;Slide 34&quot;/&gt;&lt;property id=&quot;20307&quot; value=&quot;339&quot;/&gt;&lt;/object&gt;&lt;/object&gt;&lt;object type=&quot;8&quot; unique_id=&quot;1060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傳播科技工作坊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觀點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傳播科技工作坊</Template>
  <TotalTime>7093</TotalTime>
  <Words>543</Words>
  <Application>Microsoft Office PowerPoint</Application>
  <PresentationFormat>寬螢幕</PresentationFormat>
  <Paragraphs>108</Paragraphs>
  <Slides>36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9" baseType="lpstr">
      <vt:lpstr>華康粗明體(P)</vt:lpstr>
      <vt:lpstr>華康細明體</vt:lpstr>
      <vt:lpstr>微軟正黑體</vt:lpstr>
      <vt:lpstr>新細明體</vt:lpstr>
      <vt:lpstr>Arial</vt:lpstr>
      <vt:lpstr>Calibri</vt:lpstr>
      <vt:lpstr>Calibri Light</vt:lpstr>
      <vt:lpstr>Mangal</vt:lpstr>
      <vt:lpstr>Verdana</vt:lpstr>
      <vt:lpstr>Wingdings</vt:lpstr>
      <vt:lpstr>Wingdings 2</vt:lpstr>
      <vt:lpstr>傳播科技工作坊</vt:lpstr>
      <vt:lpstr>Office 佈景主題</vt:lpstr>
      <vt:lpstr>主題／HTML標籤語法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傳播科技工作坊  communication technology Workshop</dc:title>
  <dc:creator>kunhung</dc:creator>
  <cp:lastModifiedBy>Kun-Hung Cheng</cp:lastModifiedBy>
  <cp:revision>615</cp:revision>
  <dcterms:created xsi:type="dcterms:W3CDTF">2008-09-01T01:47:56Z</dcterms:created>
  <dcterms:modified xsi:type="dcterms:W3CDTF">2022-02-23T04:30:58Z</dcterms:modified>
</cp:coreProperties>
</file>